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tags/tag12.xml" ContentType="application/vnd.openxmlformats-officedocument.presentationml.tags+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6" r:id="rId6"/>
    <p:sldMasterId id="2147483705" r:id="rId7"/>
    <p:sldMasterId id="2147483724" r:id="rId8"/>
    <p:sldMasterId id="2147483745" r:id="rId9"/>
    <p:sldMasterId id="2147483771" r:id="rId10"/>
    <p:sldMasterId id="2147483808" r:id="rId11"/>
    <p:sldMasterId id="2147483841" r:id="rId12"/>
    <p:sldMasterId id="2147483848" r:id="rId13"/>
    <p:sldMasterId id="2147483877" r:id="rId14"/>
    <p:sldMasterId id="2147483909" r:id="rId15"/>
  </p:sldMasterIdLst>
  <p:notesMasterIdLst>
    <p:notesMasterId r:id="rId85"/>
  </p:notesMasterIdLst>
  <p:sldIdLst>
    <p:sldId id="1861" r:id="rId16"/>
    <p:sldId id="1580" r:id="rId17"/>
    <p:sldId id="312" r:id="rId18"/>
    <p:sldId id="311" r:id="rId19"/>
    <p:sldId id="1849" r:id="rId20"/>
    <p:sldId id="4479" r:id="rId21"/>
    <p:sldId id="4539" r:id="rId22"/>
    <p:sldId id="4547" r:id="rId23"/>
    <p:sldId id="1882" r:id="rId24"/>
    <p:sldId id="4529" r:id="rId25"/>
    <p:sldId id="4548" r:id="rId26"/>
    <p:sldId id="8344" r:id="rId27"/>
    <p:sldId id="2315" r:id="rId28"/>
    <p:sldId id="267" r:id="rId29"/>
    <p:sldId id="268" r:id="rId30"/>
    <p:sldId id="269" r:id="rId31"/>
    <p:sldId id="1551" r:id="rId32"/>
    <p:sldId id="2792" r:id="rId33"/>
    <p:sldId id="2793" r:id="rId34"/>
    <p:sldId id="275" r:id="rId35"/>
    <p:sldId id="276" r:id="rId36"/>
    <p:sldId id="2794" r:id="rId37"/>
    <p:sldId id="2316" r:id="rId38"/>
    <p:sldId id="4554" r:id="rId39"/>
    <p:sldId id="2319" r:id="rId40"/>
    <p:sldId id="1843" r:id="rId41"/>
    <p:sldId id="8219" r:id="rId42"/>
    <p:sldId id="1846" r:id="rId43"/>
    <p:sldId id="2318" r:id="rId44"/>
    <p:sldId id="8221" r:id="rId45"/>
    <p:sldId id="8220" r:id="rId46"/>
    <p:sldId id="4481" r:id="rId47"/>
    <p:sldId id="409" r:id="rId48"/>
    <p:sldId id="3716" r:id="rId49"/>
    <p:sldId id="3719" r:id="rId50"/>
    <p:sldId id="4502" r:id="rId51"/>
    <p:sldId id="4501" r:id="rId52"/>
    <p:sldId id="4499" r:id="rId53"/>
    <p:sldId id="8343" r:id="rId54"/>
    <p:sldId id="1727" r:id="rId55"/>
    <p:sldId id="4510" r:id="rId56"/>
    <p:sldId id="4509" r:id="rId57"/>
    <p:sldId id="4512" r:id="rId58"/>
    <p:sldId id="4500" r:id="rId59"/>
    <p:sldId id="302" r:id="rId60"/>
    <p:sldId id="4506" r:id="rId61"/>
    <p:sldId id="4507" r:id="rId62"/>
    <p:sldId id="8338" r:id="rId63"/>
    <p:sldId id="8339" r:id="rId64"/>
    <p:sldId id="8333" r:id="rId65"/>
    <p:sldId id="4513" r:id="rId66"/>
    <p:sldId id="4514" r:id="rId67"/>
    <p:sldId id="4515" r:id="rId68"/>
    <p:sldId id="4556" r:id="rId69"/>
    <p:sldId id="340" r:id="rId70"/>
    <p:sldId id="1560" r:id="rId71"/>
    <p:sldId id="283" r:id="rId72"/>
    <p:sldId id="284" r:id="rId73"/>
    <p:sldId id="285" r:id="rId74"/>
    <p:sldId id="1565" r:id="rId75"/>
    <p:sldId id="1564" r:id="rId76"/>
    <p:sldId id="1566" r:id="rId77"/>
    <p:sldId id="4462" r:id="rId78"/>
    <p:sldId id="4549" r:id="rId79"/>
    <p:sldId id="4550" r:id="rId80"/>
    <p:sldId id="742" r:id="rId81"/>
    <p:sldId id="4551" r:id="rId82"/>
    <p:sldId id="631" r:id="rId83"/>
    <p:sldId id="4552" r:id="rId8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Governance Overview" id="{89003D9B-AC4A-41DA-BF9A-35157AAFE2EE}">
          <p14:sldIdLst>
            <p14:sldId id="1861"/>
            <p14:sldId id="1580"/>
            <p14:sldId id="312"/>
            <p14:sldId id="311"/>
            <p14:sldId id="1849"/>
            <p14:sldId id="4479"/>
            <p14:sldId id="4539"/>
            <p14:sldId id="4547"/>
            <p14:sldId id="1882"/>
            <p14:sldId id="4529"/>
            <p14:sldId id="4548"/>
            <p14:sldId id="8344"/>
            <p14:sldId id="2315"/>
            <p14:sldId id="267"/>
            <p14:sldId id="268"/>
            <p14:sldId id="269"/>
            <p14:sldId id="1551"/>
            <p14:sldId id="2792"/>
            <p14:sldId id="2793"/>
            <p14:sldId id="275"/>
            <p14:sldId id="276"/>
            <p14:sldId id="2794"/>
            <p14:sldId id="2316"/>
            <p14:sldId id="4554"/>
            <p14:sldId id="2319"/>
            <p14:sldId id="1843"/>
            <p14:sldId id="8219"/>
            <p14:sldId id="1846"/>
            <p14:sldId id="2318"/>
            <p14:sldId id="8221"/>
            <p14:sldId id="8220"/>
            <p14:sldId id="4481"/>
            <p14:sldId id="409"/>
            <p14:sldId id="3716"/>
            <p14:sldId id="3719"/>
            <p14:sldId id="4502"/>
            <p14:sldId id="4501"/>
            <p14:sldId id="4499"/>
            <p14:sldId id="8343"/>
            <p14:sldId id="1727"/>
            <p14:sldId id="4510"/>
            <p14:sldId id="4509"/>
            <p14:sldId id="4512"/>
            <p14:sldId id="4500"/>
            <p14:sldId id="302"/>
            <p14:sldId id="4506"/>
            <p14:sldId id="4507"/>
            <p14:sldId id="8338"/>
            <p14:sldId id="8339"/>
            <p14:sldId id="8333"/>
            <p14:sldId id="4513"/>
            <p14:sldId id="4514"/>
            <p14:sldId id="4515"/>
            <p14:sldId id="4556"/>
            <p14:sldId id="340"/>
          </p14:sldIdLst>
        </p14:section>
        <p14:section name="Appendix: Subscription Management" id="{8986E591-0DED-491D-9583-52CED9CB9189}">
          <p14:sldIdLst>
            <p14:sldId id="1560"/>
            <p14:sldId id="283"/>
            <p14:sldId id="284"/>
            <p14:sldId id="285"/>
            <p14:sldId id="1565"/>
            <p14:sldId id="1564"/>
            <p14:sldId id="1566"/>
            <p14:sldId id="4462"/>
            <p14:sldId id="4549"/>
            <p14:sldId id="4550"/>
            <p14:sldId id="742"/>
          </p14:sldIdLst>
        </p14:section>
        <p14:section name="Appendix: RBAC | Resource Lock" id="{08715AC6-730C-4C54-83B2-59E245571191}">
          <p14:sldIdLst>
            <p14:sldId id="4551"/>
            <p14:sldId id="631"/>
            <p14:sldId id="455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01F39-8912-4FF9-9859-92BE74811491}" v="4" dt="2019-01-16T12:48:32.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0348" autoAdjust="0"/>
  </p:normalViewPr>
  <p:slideViewPr>
    <p:cSldViewPr snapToGrid="0">
      <p:cViewPr varScale="1">
        <p:scale>
          <a:sx n="75" d="100"/>
          <a:sy n="75" d="100"/>
        </p:scale>
        <p:origin x="580" y="36"/>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tableStyles" Target="tableStyles.xml"/><Relationship Id="rId19" Type="http://schemas.openxmlformats.org/officeDocument/2006/relationships/slide" Target="slides/slide4.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4.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6.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30.04.2019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a.windowsazure.com/"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533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4/30/2019 9:12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174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24</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27</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33</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9:02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9:01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4/30/2019 9:02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9:03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4/30/2019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a:t>
            </a:r>
            <a:r>
              <a:rPr lang="en-US"/>
              <a:t>model according to your needs.</a:t>
            </a:r>
            <a:endParaRPr lang="en-US" dirty="0"/>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56</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3520001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96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9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80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94FA37C-024B-4FEF-A042-CA5209D568A2}"/>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p:txBody>
      </p:sp>
    </p:spTree>
    <p:extLst>
      <p:ext uri="{BB962C8B-B14F-4D97-AF65-F5344CB8AC3E}">
        <p14:creationId xmlns:p14="http://schemas.microsoft.com/office/powerpoint/2010/main" val="3503717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28650" lvl="1" indent="-171450">
              <a:buFont typeface="Arial" pitchFamily="34" charset="0"/>
              <a:buChar char="•"/>
            </a:pPr>
            <a:r>
              <a:rPr lang="en-US" dirty="0"/>
              <a:t>Account owners add subscriptions which are just named containers for Azure services added later.  </a:t>
            </a:r>
          </a:p>
          <a:p>
            <a:pPr marL="628650" lvl="1" indent="-171450">
              <a:buFont typeface="Arial" pitchFamily="34" charset="0"/>
              <a:buChar char="•"/>
            </a:pPr>
            <a:r>
              <a:rPr lang="en-US" dirty="0"/>
              <a:t>There is not cost associated with a subscription until a billable azure service is added to it.</a:t>
            </a:r>
          </a:p>
          <a:p>
            <a:pPr marL="628650" lvl="1" indent="-171450">
              <a:buFont typeface="Arial" pitchFamily="34" charset="0"/>
              <a:buChar char="•"/>
            </a:pPr>
            <a:r>
              <a:rPr lang="en-US" dirty="0"/>
              <a:t>When an Account Owner adds a subscription they are by default added as the Service Administrator for that subscription.  Access control is provided at the subscription level by the addition of up to 199 co-admins</a:t>
            </a:r>
          </a:p>
          <a:p>
            <a:pPr marL="628650" lvl="1" indent="-171450">
              <a:buFont typeface="Arial" pitchFamily="34" charset="0"/>
              <a:buChar char="•"/>
            </a:pPr>
            <a:endParaRPr lang="en-US" dirty="0"/>
          </a:p>
          <a:p>
            <a:pPr marL="628650" lvl="1" indent="-171450">
              <a:buFont typeface="Arial" pitchFamily="34" charset="0"/>
              <a:buChar char="•"/>
            </a:pPr>
            <a:r>
              <a:rPr lang="en-US" dirty="0"/>
              <a:t>Enterprise Portal is found at </a:t>
            </a:r>
            <a:r>
              <a:rPr lang="en-US" dirty="0">
                <a:hlinkClick r:id="rId3"/>
              </a:rPr>
              <a:t>https://ea.azure.com</a:t>
            </a:r>
            <a:endParaRPr lang="en-US" dirty="0"/>
          </a:p>
          <a:p>
            <a:pPr marL="1085850" lvl="2" indent="-171450">
              <a:buFont typeface="Arial" pitchFamily="34" charset="0"/>
              <a:buChar char="•"/>
            </a:pPr>
            <a:r>
              <a:rPr lang="en-US" dirty="0"/>
              <a:t>This is where Departments are added/managed</a:t>
            </a:r>
          </a:p>
          <a:p>
            <a:pPr marL="1085850" lvl="2" indent="-171450">
              <a:buFont typeface="Arial" pitchFamily="34" charset="0"/>
              <a:buChar char="•"/>
            </a:pPr>
            <a:r>
              <a:rPr lang="en-US" dirty="0"/>
              <a:t>This is where Accounts are added</a:t>
            </a:r>
          </a:p>
          <a:p>
            <a:pPr marL="1085850" lvl="2" indent="-171450">
              <a:buFont typeface="Arial" pitchFamily="34" charset="0"/>
              <a:buChar char="•"/>
            </a:pPr>
            <a:r>
              <a:rPr lang="en-US" dirty="0"/>
              <a:t>This is where usage and cost is viewed and reported</a:t>
            </a:r>
          </a:p>
          <a:p>
            <a:pPr marL="628650" lvl="1" indent="-171450">
              <a:buFont typeface="Arial" pitchFamily="34" charset="0"/>
              <a:buChar char="•"/>
            </a:pPr>
            <a:r>
              <a:rPr lang="en-US" dirty="0"/>
              <a:t>Account Portal is found at </a:t>
            </a:r>
            <a:r>
              <a:rPr lang="en-US" dirty="0">
                <a:hlinkClick r:id="rId4"/>
              </a:rPr>
              <a:t>https://account.windowsazure.com</a:t>
            </a:r>
            <a:endParaRPr lang="en-US" dirty="0"/>
          </a:p>
          <a:p>
            <a:pPr marL="1085850" lvl="2" indent="-171450">
              <a:buFont typeface="Arial" pitchFamily="34" charset="0"/>
              <a:buChar char="•"/>
            </a:pPr>
            <a:r>
              <a:rPr lang="en-US" dirty="0"/>
              <a:t>This is where subscriptions are created and renamed</a:t>
            </a:r>
          </a:p>
          <a:p>
            <a:pPr marL="1085850" lvl="2" indent="-171450">
              <a:buFont typeface="Arial" pitchFamily="34" charset="0"/>
              <a:buChar char="•"/>
            </a:pPr>
            <a:r>
              <a:rPr lang="en-US" dirty="0"/>
              <a:t>This is where preview features are added by subscription</a:t>
            </a:r>
          </a:p>
          <a:p>
            <a:pPr marL="628650" lvl="1" indent="-171450">
              <a:buFont typeface="Arial" pitchFamily="34" charset="0"/>
              <a:buChar char="•"/>
            </a:pPr>
            <a:r>
              <a:rPr lang="en-US" dirty="0"/>
              <a:t>Management Portal is found at </a:t>
            </a:r>
            <a:r>
              <a:rPr lang="en-US" dirty="0">
                <a:hlinkClick r:id="rId5"/>
              </a:rPr>
              <a:t>https://portal..azure.com</a:t>
            </a:r>
            <a:endParaRPr lang="en-US" dirty="0"/>
          </a:p>
          <a:p>
            <a:pPr marL="1085850" lvl="2" indent="-171450">
              <a:buFont typeface="Arial" pitchFamily="34" charset="0"/>
              <a:buChar char="•"/>
            </a:pPr>
            <a:r>
              <a:rPr lang="en-US" dirty="0"/>
              <a:t>This is where Azure services are added to subscriptions</a:t>
            </a:r>
          </a:p>
          <a:p>
            <a:pPr marL="1085850" lvl="2" indent="-171450">
              <a:buFont typeface="Arial" pitchFamily="34" charset="0"/>
              <a:buChar char="•"/>
            </a:pPr>
            <a:r>
              <a:rPr lang="en-US" dirty="0"/>
              <a:t>This is where Co-Admins are managed</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16531-1913-48F4-8397-EEA529364279}"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5435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824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(dangerous) unmanaged and connected scenario is most frequently seen when a senior business leader pushed for an exception for a key project. While this may be required for business reasons (capture opportunity, mitigate business risk like competitiveness), these subscriptions should be rapidly identified so that security organization can get visibility into the risk and work with the business to help balance security risk vs. other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usually takes the form where approval was granted for unmanaged/unmonitored resources that have ExpressRoute and identity integration with corporate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Frequently seen by our incident response at many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18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en-US" dirty="0"/>
          </a:p>
          <a:p>
            <a:pPr marL="171450" indent="-171450">
              <a:buFontTx/>
              <a:buChar char="-"/>
            </a:pPr>
            <a:r>
              <a:rPr lang="en-US" dirty="0"/>
              <a:t>Sign in as Global Admin</a:t>
            </a:r>
          </a:p>
          <a:p>
            <a:pPr marL="171450" indent="-171450">
              <a:buFontTx/>
              <a:buChar char="-"/>
            </a:pPr>
            <a:r>
              <a:rPr lang="en-US" dirty="0"/>
              <a:t>Access the Azure Active Directory admin center</a:t>
            </a:r>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64</a:t>
            </a:fld>
            <a:endParaRPr lang="de-CH"/>
          </a:p>
        </p:txBody>
      </p:sp>
    </p:spTree>
    <p:extLst>
      <p:ext uri="{BB962C8B-B14F-4D97-AF65-F5344CB8AC3E}">
        <p14:creationId xmlns:p14="http://schemas.microsoft.com/office/powerpoint/2010/main" val="294205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65</a:t>
            </a:fld>
            <a:endParaRPr lang="de-CH"/>
          </a:p>
        </p:txBody>
      </p:sp>
    </p:spTree>
    <p:extLst>
      <p:ext uri="{BB962C8B-B14F-4D97-AF65-F5344CB8AC3E}">
        <p14:creationId xmlns:p14="http://schemas.microsoft.com/office/powerpoint/2010/main" val="1793023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907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model according to your needs.</a:t>
            </a:r>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67</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49522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4/30/2019 8:50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68</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5854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69</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2F723BF-8AC3-4FC6-BBA2-E11795ADE611}"/>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78438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51544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2"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12695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2243935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3644338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8842305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16138218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76429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3445527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4/30/2019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16314250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4/30/2019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3"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5614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013900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0346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7738860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889765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95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9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1"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74594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6481247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304801" y="3412436"/>
            <a:ext cx="11684000" cy="3064563"/>
          </a:xfrm>
          <a:prstGeom prst="rect">
            <a:avLst/>
          </a:prstGeom>
          <a:noFill/>
          <a:ln>
            <a:noFill/>
          </a:ln>
        </p:spPr>
        <p:txBody>
          <a:bodyPr vert="horz" wrap="square" lIns="243742" tIns="182807" rIns="121873" bIns="60935" rtlCol="0" anchor="t" anchorCtr="0">
            <a:noAutofit/>
          </a:bodyPr>
          <a:lstStyle/>
          <a:p>
            <a:pPr defTabSz="609313">
              <a:lnSpc>
                <a:spcPct val="90000"/>
              </a:lnSpc>
              <a:spcAft>
                <a:spcPts val="800"/>
              </a:spcAft>
              <a:defRPr/>
            </a:pPr>
            <a:r>
              <a:rPr lang="en-US" sz="1200"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13">
              <a:lnSpc>
                <a:spcPct val="90000"/>
              </a:lnSpc>
              <a:spcAft>
                <a:spcPts val="800"/>
              </a:spcAft>
              <a:defRPr/>
            </a:pPr>
            <a:r>
              <a:rPr lang="en-US" sz="1200"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13">
              <a:lnSpc>
                <a:spcPct val="90000"/>
              </a:lnSpc>
              <a:spcAft>
                <a:spcPts val="400"/>
              </a:spcAft>
              <a:defRPr/>
            </a:pPr>
            <a:r>
              <a:rPr lang="en-US" sz="1200" dirty="0">
                <a:solidFill>
                  <a:srgbClr val="000000">
                    <a:alpha val="87000"/>
                  </a:srgbClr>
                </a:solidFill>
                <a:cs typeface="Segoe UI" panose="020B0502040204020203" pitchFamily="34" charset="0"/>
              </a:rPr>
              <a:t>For more information, see Use of Microsoft Copyrighted Content at</a:t>
            </a:r>
          </a:p>
          <a:p>
            <a:pPr algn="ctr" defTabSz="609313">
              <a:lnSpc>
                <a:spcPct val="90000"/>
              </a:lnSpc>
              <a:spcAft>
                <a:spcPts val="800"/>
              </a:spcAft>
              <a:defRPr/>
            </a:pPr>
            <a:r>
              <a:rPr lang="en-US" sz="1200"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00" dirty="0">
              <a:solidFill>
                <a:prstClr val="black"/>
              </a:solidFill>
              <a:cs typeface="Segoe UI" panose="020B0502040204020203" pitchFamily="34" charset="0"/>
            </a:endParaRPr>
          </a:p>
          <a:p>
            <a:pPr defTabSz="609313">
              <a:lnSpc>
                <a:spcPct val="90000"/>
              </a:lnSpc>
              <a:spcAft>
                <a:spcPts val="800"/>
              </a:spcAft>
              <a:defRPr/>
            </a:pPr>
            <a:r>
              <a:rPr lang="en-IN" sz="1200"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13">
              <a:lnSpc>
                <a:spcPct val="90000"/>
              </a:lnSpc>
              <a:spcAft>
                <a:spcPts val="800"/>
              </a:spcAft>
              <a:defRPr/>
            </a:pPr>
            <a:endParaRPr lang="en-US" sz="1400" dirty="0">
              <a:solidFill>
                <a:srgbClr val="000000">
                  <a:alpha val="87000"/>
                </a:srgbClr>
              </a:solidFill>
              <a:cs typeface="Segoe UI" panose="020B0502040204020203" pitchFamily="34" charset="0"/>
            </a:endParaRPr>
          </a:p>
        </p:txBody>
      </p:sp>
      <p:sp>
        <p:nvSpPr>
          <p:cNvPr id="6" name="TextBox 5"/>
          <p:cNvSpPr txBox="1"/>
          <p:nvPr userDrawn="1"/>
        </p:nvSpPr>
        <p:spPr>
          <a:xfrm>
            <a:off x="310777" y="103985"/>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Conditions and Terms of Use</a:t>
            </a:r>
            <a:endParaRPr lang="en-US" sz="1500" dirty="0">
              <a:solidFill>
                <a:srgbClr val="000000"/>
              </a:solidFill>
              <a:cs typeface="Segoe UI" panose="020B0502040204020203" pitchFamily="34" charset="0"/>
            </a:endParaRPr>
          </a:p>
        </p:txBody>
      </p:sp>
      <p:sp>
        <p:nvSpPr>
          <p:cNvPr id="7" name="TextBox 6"/>
          <p:cNvSpPr txBox="1"/>
          <p:nvPr userDrawn="1"/>
        </p:nvSpPr>
        <p:spPr>
          <a:xfrm>
            <a:off x="307789" y="2868962"/>
            <a:ext cx="3149600" cy="370545"/>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Copyright and Trademarks</a:t>
            </a:r>
          </a:p>
        </p:txBody>
      </p:sp>
      <p:sp>
        <p:nvSpPr>
          <p:cNvPr id="8" name="TextBox 7"/>
          <p:cNvSpPr txBox="1"/>
          <p:nvPr userDrawn="1"/>
        </p:nvSpPr>
        <p:spPr>
          <a:xfrm>
            <a:off x="304800" y="378529"/>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Microsoft Confidential</a:t>
            </a:r>
          </a:p>
        </p:txBody>
      </p:sp>
      <p:sp>
        <p:nvSpPr>
          <p:cNvPr id="9" name="TextBox 8"/>
          <p:cNvSpPr txBox="1"/>
          <p:nvPr userDrawn="1"/>
        </p:nvSpPr>
        <p:spPr>
          <a:xfrm>
            <a:off x="304800" y="3114288"/>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 2016 Microsoft Corporation. All rights reserved.</a:t>
            </a:r>
          </a:p>
        </p:txBody>
      </p:sp>
      <p:sp>
        <p:nvSpPr>
          <p:cNvPr id="10" name="TextBox 9"/>
          <p:cNvSpPr txBox="1"/>
          <p:nvPr userDrawn="1"/>
        </p:nvSpPr>
        <p:spPr>
          <a:xfrm>
            <a:off x="304801" y="613935"/>
            <a:ext cx="11684000" cy="2438400"/>
          </a:xfrm>
          <a:prstGeom prst="rect">
            <a:avLst/>
          </a:prstGeom>
          <a:noFill/>
          <a:ln>
            <a:noFill/>
          </a:ln>
        </p:spPr>
        <p:txBody>
          <a:bodyPr vert="horz" wrap="square" lIns="243742" tIns="182807" rIns="121873" bIns="60935" rtlCol="0" anchor="t" anchorCtr="0">
            <a:normAutofit/>
          </a:bodyPr>
          <a:lstStyle/>
          <a:p>
            <a:pPr defTabSz="609313">
              <a:spcAft>
                <a:spcPts val="800"/>
              </a:spcAft>
              <a:defRPr/>
            </a:pPr>
            <a:r>
              <a:rPr lang="en-US" sz="1200"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13">
              <a:spcAft>
                <a:spcPts val="800"/>
              </a:spcAft>
              <a:defRPr/>
            </a:pPr>
            <a:r>
              <a:rPr lang="en-US" sz="1200"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13">
              <a:spcAft>
                <a:spcPts val="800"/>
              </a:spcAft>
              <a:defRPr/>
            </a:pPr>
            <a:r>
              <a:rPr lang="en-US" sz="1200"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13">
              <a:spcAft>
                <a:spcPts val="800"/>
              </a:spcAft>
              <a:defRPr/>
            </a:pPr>
            <a:endParaRPr lang="en-US" sz="1400"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71908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41453488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pPr/>
              <a:t>‹#›</a:t>
            </a:fld>
            <a:endParaRPr lang="en-US" dirty="0"/>
          </a:p>
        </p:txBody>
      </p:sp>
    </p:spTree>
    <p:extLst>
      <p:ext uri="{BB962C8B-B14F-4D97-AF65-F5344CB8AC3E}">
        <p14:creationId xmlns:p14="http://schemas.microsoft.com/office/powerpoint/2010/main" val="181951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4770337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09475582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61747"/>
          </a:xfrm>
        </p:spPr>
        <p:txBody>
          <a:bodyPr/>
          <a:lstStyle>
            <a:lvl1pPr>
              <a:defRPr sz="5499"/>
            </a:lvl1pPr>
          </a:lstStyle>
          <a:p>
            <a:r>
              <a:rPr lang="en-US" dirty="0"/>
              <a:t>Click to edit Master title style</a:t>
            </a:r>
          </a:p>
        </p:txBody>
      </p:sp>
      <p:sp>
        <p:nvSpPr>
          <p:cNvPr id="3" name="Content Placeholder 2"/>
          <p:cNvSpPr>
            <a:spLocks noGrp="1"/>
          </p:cNvSpPr>
          <p:nvPr>
            <p:ph idx="1"/>
          </p:nvPr>
        </p:nvSpPr>
        <p:spPr>
          <a:xfrm>
            <a:off x="519249"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68369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9" y="2895602"/>
            <a:ext cx="3566382" cy="842963"/>
          </a:xfrm>
          <a:prstGeom prst="rect">
            <a:avLst/>
          </a:prstGeom>
        </p:spPr>
      </p:pic>
    </p:spTree>
    <p:extLst>
      <p:ext uri="{BB962C8B-B14F-4D97-AF65-F5344CB8AC3E}">
        <p14:creationId xmlns:p14="http://schemas.microsoft.com/office/powerpoint/2010/main" val="362424217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9204277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Click to edit Master text styles</a:t>
            </a:r>
          </a:p>
        </p:txBody>
      </p:sp>
    </p:spTree>
    <p:custDataLst>
      <p:tags r:id="rId1"/>
    </p:custDataLst>
    <p:extLst>
      <p:ext uri="{BB962C8B-B14F-4D97-AF65-F5344CB8AC3E}">
        <p14:creationId xmlns:p14="http://schemas.microsoft.com/office/powerpoint/2010/main" val="2173185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3888027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839348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2615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741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718445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1027112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768739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5042027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4290018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10.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theme" Target="../theme/theme11.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image" Target="../media/image24.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4.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theme" Target="../theme/theme5.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image" Target="../media/image24.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28.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theme" Target="../theme/theme6.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image" Target="../media/image24.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heme" Target="../theme/theme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79.xml"/><Relationship Id="rId7" Type="http://schemas.openxmlformats.org/officeDocument/2006/relationships/theme" Target="../theme/theme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theme" Target="../theme/theme9.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image" Target="../media/image4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Tree>
    <p:custDataLst>
      <p:tags r:id="rId26"/>
    </p:custDataLst>
    <p:extLst>
      <p:ext uri="{BB962C8B-B14F-4D97-AF65-F5344CB8AC3E}">
        <p14:creationId xmlns:p14="http://schemas.microsoft.com/office/powerpoint/2010/main" val="25612323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112"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225"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337"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449"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4/30/2019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201" y="6430750"/>
            <a:ext cx="1508433" cy="554867"/>
          </a:xfrm>
          <a:prstGeom prst="rect">
            <a:avLst/>
          </a:prstGeom>
        </p:spPr>
      </p:pic>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9361199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30"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2.xml"/><Relationship Id="rId1" Type="http://schemas.openxmlformats.org/officeDocument/2006/relationships/slideLayout" Target="../slideLayouts/slideLayout71.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90.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image" Target="../media/image64.png"/><Relationship Id="rId5" Type="http://schemas.openxmlformats.org/officeDocument/2006/relationships/image" Target="../media/image6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90.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4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78.png"/><Relationship Id="rId4" Type="http://schemas.openxmlformats.org/officeDocument/2006/relationships/image" Target="../media/image77.sv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71.svg"/><Relationship Id="rId5" Type="http://schemas.openxmlformats.org/officeDocument/2006/relationships/image" Target="../media/image85.png"/><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94.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3.png"/><Relationship Id="rId7" Type="http://schemas.openxmlformats.org/officeDocument/2006/relationships/image" Target="../media/image104.png"/><Relationship Id="rId12" Type="http://schemas.openxmlformats.org/officeDocument/2006/relationships/image" Target="../media/image96.sv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103.png"/><Relationship Id="rId11" Type="http://schemas.openxmlformats.org/officeDocument/2006/relationships/image" Target="../media/image95.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4.pn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3.png"/><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3.png"/><Relationship Id="rId1" Type="http://schemas.openxmlformats.org/officeDocument/2006/relationships/slideLayout" Target="../slideLayouts/slideLayout31.xml"/><Relationship Id="rId5" Type="http://schemas.openxmlformats.org/officeDocument/2006/relationships/image" Target="../media/image96.sv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2.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96.sv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95.png"/><Relationship Id="rId5" Type="http://schemas.openxmlformats.org/officeDocument/2006/relationships/image" Target="../media/image99.png"/><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2.png"/><Relationship Id="rId1" Type="http://schemas.openxmlformats.org/officeDocument/2006/relationships/slideLayout" Target="../slideLayouts/slideLayout43.xml"/><Relationship Id="rId4" Type="http://schemas.openxmlformats.org/officeDocument/2006/relationships/image" Target="../media/image96.svg"/></Relationships>
</file>

<file path=ppt/slides/_rels/slide4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43.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 Id="rId9" Type="http://schemas.openxmlformats.org/officeDocument/2006/relationships/image" Target="../media/image96.sv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3.png"/><Relationship Id="rId1" Type="http://schemas.openxmlformats.org/officeDocument/2006/relationships/slideLayout" Target="../slideLayouts/slideLayout32.xml"/><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image" Target="../media/image96.sv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32.xml"/><Relationship Id="rId4" Type="http://schemas.openxmlformats.org/officeDocument/2006/relationships/image" Target="../media/image122.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43.xml"/><Relationship Id="rId4" Type="http://schemas.openxmlformats.org/officeDocument/2006/relationships/image" Target="../media/image128.emf"/></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4.xml"/><Relationship Id="rId1" Type="http://schemas.openxmlformats.org/officeDocument/2006/relationships/slideLayout" Target="../slideLayouts/slideLayout45.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45.xm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48.xml"/><Relationship Id="rId6" Type="http://schemas.openxmlformats.org/officeDocument/2006/relationships/image" Target="../media/image131.png"/><Relationship Id="rId5" Type="http://schemas.openxmlformats.org/officeDocument/2006/relationships/image" Target="../media/image66.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48.xml"/><Relationship Id="rId6" Type="http://schemas.openxmlformats.org/officeDocument/2006/relationships/image" Target="../media/image131.png"/><Relationship Id="rId5" Type="http://schemas.openxmlformats.org/officeDocument/2006/relationships/image" Target="../media/image66.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hyperlink" Target="https://ea.azure.com/" TargetMode="External"/><Relationship Id="rId2" Type="http://schemas.openxmlformats.org/officeDocument/2006/relationships/notesSlide" Target="../notesSlides/notesSlide40.xml"/><Relationship Id="rId1" Type="http://schemas.openxmlformats.org/officeDocument/2006/relationships/slideLayout" Target="../slideLayouts/slideLayout207.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8.xml"/></Relationships>
</file>

<file path=ppt/slides/_rels/slide63.xml.rels><?xml version="1.0" encoding="UTF-8" standalone="yes"?>
<Relationships xmlns="http://schemas.openxmlformats.org/package/2006/relationships"><Relationship Id="rId3" Type="http://schemas.openxmlformats.org/officeDocument/2006/relationships/hyperlink" Target="http://aka.ms/magicbutton" TargetMode="External"/><Relationship Id="rId2" Type="http://schemas.openxmlformats.org/officeDocument/2006/relationships/notesSlide" Target="../notesSlides/notesSlide43.xml"/><Relationship Id="rId1" Type="http://schemas.openxmlformats.org/officeDocument/2006/relationships/slideLayout" Target="../slideLayouts/slideLayout153.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180.xml"/><Relationship Id="rId5" Type="http://schemas.openxmlformats.org/officeDocument/2006/relationships/hyperlink" Target="https://azure.microsoft.com/en-us/documentation/articles/role-based-access-built-in-roles/" TargetMode="External"/><Relationship Id="rId4" Type="http://schemas.microsoft.com/office/2007/relationships/hdphoto" Target="../media/hdphoto4.wdp"/></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68.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48.xml"/><Relationship Id="rId1" Type="http://schemas.openxmlformats.org/officeDocument/2006/relationships/slideLayout" Target="../slideLayouts/slideLayout241.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svg"/><Relationship Id="rId2" Type="http://schemas.openxmlformats.org/officeDocument/2006/relationships/notesSlide" Target="../notesSlides/notesSlide49.xml"/><Relationship Id="rId1" Type="http://schemas.openxmlformats.org/officeDocument/2006/relationships/slideLayout" Target="../slideLayouts/slideLayout21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54.sv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979539"/>
            <a:ext cx="7822641" cy="553998"/>
          </a:xfrm>
        </p:spPr>
        <p:txBody>
          <a:bodyPr/>
          <a:lstStyle/>
          <a:p>
            <a:r>
              <a:rPr lang="en-US" dirty="0"/>
              <a:t>Azure Governance Overview</a:t>
            </a:r>
          </a:p>
        </p:txBody>
      </p:sp>
      <p:sp>
        <p:nvSpPr>
          <p:cNvPr id="8" name="Text Placeholder 4">
            <a:extLst>
              <a:ext uri="{FF2B5EF4-FFF2-40B4-BE49-F238E27FC236}">
                <a16:creationId xmlns:a16="http://schemas.microsoft.com/office/drawing/2014/main" id="{CE05EA36-24BD-470E-8B2D-7CEA7A917F9F}"/>
              </a:ext>
            </a:extLst>
          </p:cNvPr>
          <p:cNvSpPr txBox="1">
            <a:spLocks/>
          </p:cNvSpPr>
          <p:nvPr/>
        </p:nvSpPr>
        <p:spPr>
          <a:xfrm>
            <a:off x="584200" y="3954518"/>
            <a:ext cx="9144000" cy="40434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Name</a:t>
            </a:r>
            <a:endParaRPr kumimoji="0" lang="en-US" sz="2000" b="0" i="0" u="none" strike="noStrike" kern="1200" cap="none" spc="0" normalizeH="0" baseline="0" noProof="0" dirty="0">
              <a:ln>
                <a:noFill/>
              </a:ln>
              <a:gradFill>
                <a:gsLst>
                  <a:gs pos="91000">
                    <a:srgbClr val="1A1A1A"/>
                  </a:gs>
                  <a:gs pos="0">
                    <a:srgbClr val="1A1A1A"/>
                  </a:gs>
                </a:gsLst>
                <a:lin ang="5400000" scaled="0"/>
              </a:gra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B5433-2761-4C41-AFAF-0F63027397A3}"/>
              </a:ext>
            </a:extLst>
          </p:cNvPr>
          <p:cNvPicPr>
            <a:picLocks noChangeAspect="1"/>
          </p:cNvPicPr>
          <p:nvPr/>
        </p:nvPicPr>
        <p:blipFill>
          <a:blip r:embed="rId3"/>
          <a:stretch>
            <a:fillRect/>
          </a:stretch>
        </p:blipFill>
        <p:spPr>
          <a:xfrm>
            <a:off x="1" y="227824"/>
            <a:ext cx="12192000" cy="6402354"/>
          </a:xfrm>
          <a:prstGeom prst="rect">
            <a:avLst/>
          </a:prstGeom>
        </p:spPr>
      </p:pic>
    </p:spTree>
    <p:extLst>
      <p:ext uri="{BB962C8B-B14F-4D97-AF65-F5344CB8AC3E}">
        <p14:creationId xmlns:p14="http://schemas.microsoft.com/office/powerpoint/2010/main" val="17071100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extLst/>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extLst/>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extLst/>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extLst/>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Azure Governance Workshop - Agenda</a:t>
            </a:r>
          </a:p>
        </p:txBody>
      </p:sp>
      <p:sp>
        <p:nvSpPr>
          <p:cNvPr id="3" name="Content Placeholder 2"/>
          <p:cNvSpPr>
            <a:spLocks noGrp="1"/>
          </p:cNvSpPr>
          <p:nvPr>
            <p:ph type="body" sz="quarter" idx="10"/>
          </p:nvPr>
        </p:nvSpPr>
        <p:spPr>
          <a:xfrm>
            <a:off x="586390" y="1434368"/>
            <a:ext cx="11018520" cy="4893279"/>
          </a:xfrm>
        </p:spPr>
        <p:txBody>
          <a:bodyPr>
            <a:normAutofit/>
          </a:bodyPr>
          <a:lstStyle/>
          <a:p>
            <a:pPr marL="457112" indent="-457112">
              <a:buFont typeface="Arial" panose="020B0604020202020204" pitchFamily="34" charset="0"/>
              <a:buChar char="•"/>
            </a:pPr>
            <a:r>
              <a:rPr lang="en-US" dirty="0"/>
              <a:t>Why Governance?</a:t>
            </a:r>
          </a:p>
          <a:p>
            <a:pPr marL="457112" indent="-457112">
              <a:buFont typeface="Arial" panose="020B0604020202020204" pitchFamily="34" charset="0"/>
              <a:buChar char="•"/>
            </a:pPr>
            <a:r>
              <a:rPr lang="en-US" dirty="0"/>
              <a:t>Management Groups</a:t>
            </a:r>
          </a:p>
          <a:p>
            <a:pPr marL="457112" indent="-457112">
              <a:buFont typeface="Arial" panose="020B0604020202020204" pitchFamily="34" charset="0"/>
              <a:buChar char="•"/>
            </a:pPr>
            <a:r>
              <a:rPr lang="en-US" dirty="0"/>
              <a:t>Azure Policy /Initiatives</a:t>
            </a:r>
          </a:p>
          <a:p>
            <a:pPr marL="457112" indent="-457112">
              <a:buFont typeface="Arial" panose="020B0604020202020204" pitchFamily="34" charset="0"/>
              <a:buChar char="•"/>
            </a:pPr>
            <a:r>
              <a:rPr lang="en-US" dirty="0"/>
              <a:t>Blueprints</a:t>
            </a:r>
          </a:p>
          <a:p>
            <a:pPr marL="457112" indent="-457112">
              <a:buFont typeface="Arial" panose="020B0604020202020204" pitchFamily="34" charset="0"/>
              <a:buChar char="•"/>
            </a:pPr>
            <a:r>
              <a:rPr lang="en-US" dirty="0"/>
              <a:t>Resource Graph</a:t>
            </a:r>
          </a:p>
          <a:p>
            <a:pPr marL="457112" indent="-457112">
              <a:buFont typeface="Arial" panose="020B0604020202020204" pitchFamily="34" charset="0"/>
              <a:buChar char="•"/>
            </a:pPr>
            <a:r>
              <a:rPr lang="en-US" dirty="0"/>
              <a:t>Cost Management</a:t>
            </a:r>
          </a:p>
        </p:txBody>
      </p:sp>
    </p:spTree>
    <p:extLst>
      <p:ext uri="{BB962C8B-B14F-4D97-AF65-F5344CB8AC3E}">
        <p14:creationId xmlns:p14="http://schemas.microsoft.com/office/powerpoint/2010/main" val="32614020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5232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2563232" y="2667000"/>
            <a:ext cx="9368840" cy="40853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9D9B-26D5-4E8B-B39A-91597916FD9C}"/>
              </a:ext>
            </a:extLst>
          </p:cNvPr>
          <p:cNvSpPr>
            <a:spLocks noGrp="1"/>
          </p:cNvSpPr>
          <p:nvPr>
            <p:ph type="title"/>
          </p:nvPr>
        </p:nvSpPr>
        <p:spPr>
          <a:xfrm>
            <a:off x="586390" y="121138"/>
            <a:ext cx="11018520" cy="553998"/>
          </a:xfrm>
        </p:spPr>
        <p:txBody>
          <a:bodyPr/>
          <a:lstStyle/>
          <a:p>
            <a:r>
              <a:rPr lang="en-US"/>
              <a:t>How Blueprints work?</a:t>
            </a:r>
          </a:p>
        </p:txBody>
      </p:sp>
      <p:grpSp>
        <p:nvGrpSpPr>
          <p:cNvPr id="5" name="Group 4">
            <a:extLst>
              <a:ext uri="{FF2B5EF4-FFF2-40B4-BE49-F238E27FC236}">
                <a16:creationId xmlns:a16="http://schemas.microsoft.com/office/drawing/2014/main" id="{5ED4A8CB-D562-41D4-A1C4-7A0FC37A37E5}"/>
              </a:ext>
            </a:extLst>
          </p:cNvPr>
          <p:cNvGrpSpPr/>
          <p:nvPr/>
        </p:nvGrpSpPr>
        <p:grpSpPr>
          <a:xfrm>
            <a:off x="535022" y="1900820"/>
            <a:ext cx="1622239" cy="777824"/>
            <a:chOff x="130114" y="1066801"/>
            <a:chExt cx="1622239" cy="777824"/>
          </a:xfrm>
        </p:grpSpPr>
        <p:pic>
          <p:nvPicPr>
            <p:cNvPr id="53" name="Picture 52" descr="File:&lt;strong&gt;User&lt;/strong&gt; font awesome.svg - Wikimedia Commons">
              <a:extLst>
                <a:ext uri="{FF2B5EF4-FFF2-40B4-BE49-F238E27FC236}">
                  <a16:creationId xmlns:a16="http://schemas.microsoft.com/office/drawing/2014/main" id="{CB936044-DF67-4741-8980-F380AE24C1CF}"/>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54" name="TextBox 53">
              <a:extLst>
                <a:ext uri="{FF2B5EF4-FFF2-40B4-BE49-F238E27FC236}">
                  <a16:creationId xmlns:a16="http://schemas.microsoft.com/office/drawing/2014/main" id="{F2795885-AFC3-4DF6-AA8E-EF39858A3F6E}"/>
                </a:ext>
              </a:extLst>
            </p:cNvPr>
            <p:cNvSpPr txBox="1"/>
            <p:nvPr/>
          </p:nvSpPr>
          <p:spPr>
            <a:xfrm>
              <a:off x="130114" y="1506071"/>
              <a:ext cx="1622239" cy="338554"/>
            </a:xfrm>
            <a:prstGeom prst="rect">
              <a:avLst/>
            </a:prstGeom>
            <a:noFill/>
          </p:spPr>
          <p:txBody>
            <a:bodyPr wrap="square" rtlCol="0">
              <a:spAutoFit/>
            </a:bodyPr>
            <a:lstStyle/>
            <a:p>
              <a:pPr algn="ctr"/>
              <a:r>
                <a:rPr lang="en-US" sz="1600">
                  <a:latin typeface="Segoe UI Semilight" panose="020B0402040204020203" pitchFamily="34" charset="0"/>
                  <a:cs typeface="Segoe UI Semilight" panose="020B0402040204020203" pitchFamily="34" charset="0"/>
                </a:rPr>
                <a:t>Cloud Engineer</a:t>
              </a:r>
            </a:p>
          </p:txBody>
        </p:sp>
      </p:grpSp>
      <p:grpSp>
        <p:nvGrpSpPr>
          <p:cNvPr id="6" name="Group 5">
            <a:extLst>
              <a:ext uri="{FF2B5EF4-FFF2-40B4-BE49-F238E27FC236}">
                <a16:creationId xmlns:a16="http://schemas.microsoft.com/office/drawing/2014/main" id="{B297E278-AC20-4732-916E-1103C313E464}"/>
              </a:ext>
            </a:extLst>
          </p:cNvPr>
          <p:cNvGrpSpPr/>
          <p:nvPr/>
        </p:nvGrpSpPr>
        <p:grpSpPr>
          <a:xfrm>
            <a:off x="2156216" y="1955348"/>
            <a:ext cx="2820220" cy="370980"/>
            <a:chOff x="1267485" y="1069571"/>
            <a:chExt cx="2820220" cy="370980"/>
          </a:xfrm>
        </p:grpSpPr>
        <p:cxnSp>
          <p:nvCxnSpPr>
            <p:cNvPr id="50" name="Straight Arrow Connector 49">
              <a:extLst>
                <a:ext uri="{FF2B5EF4-FFF2-40B4-BE49-F238E27FC236}">
                  <a16:creationId xmlns:a16="http://schemas.microsoft.com/office/drawing/2014/main" id="{46B64C70-DE29-4AE9-A5C9-5B745B0DF4B3}"/>
                </a:ext>
              </a:extLst>
            </p:cNvPr>
            <p:cNvCxnSpPr/>
            <p:nvPr/>
          </p:nvCxnSpPr>
          <p:spPr>
            <a:xfrm>
              <a:off x="1470212" y="1434354"/>
              <a:ext cx="244268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EFFBD1A-2078-4DE5-9080-A631074F60FF}"/>
                </a:ext>
              </a:extLst>
            </p:cNvPr>
            <p:cNvSpPr/>
            <p:nvPr/>
          </p:nvSpPr>
          <p:spPr>
            <a:xfrm>
              <a:off x="1267485" y="1069571"/>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1</a:t>
              </a:r>
            </a:p>
          </p:txBody>
        </p:sp>
        <p:sp>
          <p:nvSpPr>
            <p:cNvPr id="52" name="TextBox 51">
              <a:extLst>
                <a:ext uri="{FF2B5EF4-FFF2-40B4-BE49-F238E27FC236}">
                  <a16:creationId xmlns:a16="http://schemas.microsoft.com/office/drawing/2014/main" id="{21D3626B-28B4-41B7-84C9-FE62D6391262}"/>
                </a:ext>
              </a:extLst>
            </p:cNvPr>
            <p:cNvSpPr txBox="1"/>
            <p:nvPr/>
          </p:nvSpPr>
          <p:spPr>
            <a:xfrm>
              <a:off x="1367117" y="1186635"/>
              <a:ext cx="2720588" cy="253916"/>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Creates a Blueprint</a:t>
              </a:r>
            </a:p>
          </p:txBody>
        </p:sp>
      </p:grpSp>
      <p:grpSp>
        <p:nvGrpSpPr>
          <p:cNvPr id="65" name="Group 64">
            <a:extLst>
              <a:ext uri="{FF2B5EF4-FFF2-40B4-BE49-F238E27FC236}">
                <a16:creationId xmlns:a16="http://schemas.microsoft.com/office/drawing/2014/main" id="{5A7B3443-5AF1-45E2-B3ED-277965F04846}"/>
              </a:ext>
            </a:extLst>
          </p:cNvPr>
          <p:cNvGrpSpPr/>
          <p:nvPr/>
        </p:nvGrpSpPr>
        <p:grpSpPr>
          <a:xfrm>
            <a:off x="4939380" y="1259384"/>
            <a:ext cx="2456330" cy="4015997"/>
            <a:chOff x="4939380" y="1259384"/>
            <a:chExt cx="2456330" cy="4015997"/>
          </a:xfrm>
        </p:grpSpPr>
        <p:grpSp>
          <p:nvGrpSpPr>
            <p:cNvPr id="7" name="Group 6">
              <a:extLst>
                <a:ext uri="{FF2B5EF4-FFF2-40B4-BE49-F238E27FC236}">
                  <a16:creationId xmlns:a16="http://schemas.microsoft.com/office/drawing/2014/main" id="{751107C1-B094-44F2-A378-96DF33A18384}"/>
                </a:ext>
              </a:extLst>
            </p:cNvPr>
            <p:cNvGrpSpPr/>
            <p:nvPr/>
          </p:nvGrpSpPr>
          <p:grpSpPr>
            <a:xfrm>
              <a:off x="4939380" y="1259384"/>
              <a:ext cx="2456330" cy="4015997"/>
              <a:chOff x="4397184" y="171570"/>
              <a:chExt cx="2456330" cy="4015997"/>
            </a:xfrm>
          </p:grpSpPr>
          <p:sp>
            <p:nvSpPr>
              <p:cNvPr id="48" name="Rectangle: Rounded Corners 47">
                <a:extLst>
                  <a:ext uri="{FF2B5EF4-FFF2-40B4-BE49-F238E27FC236}">
                    <a16:creationId xmlns:a16="http://schemas.microsoft.com/office/drawing/2014/main" id="{CFC1F4E9-776E-4D4F-90FF-3055E8522390}"/>
                  </a:ext>
                </a:extLst>
              </p:cNvPr>
              <p:cNvSpPr/>
              <p:nvPr/>
            </p:nvSpPr>
            <p:spPr>
              <a:xfrm>
                <a:off x="4397184" y="424319"/>
                <a:ext cx="2456330" cy="3763248"/>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49" name="Picture 48">
                <a:extLst>
                  <a:ext uri="{FF2B5EF4-FFF2-40B4-BE49-F238E27FC236}">
                    <a16:creationId xmlns:a16="http://schemas.microsoft.com/office/drawing/2014/main" id="{423451B1-6939-4B1C-885F-858B0F0B7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8" name="TextBox 7">
              <a:extLst>
                <a:ext uri="{FF2B5EF4-FFF2-40B4-BE49-F238E27FC236}">
                  <a16:creationId xmlns:a16="http://schemas.microsoft.com/office/drawing/2014/main" id="{680A1E53-1639-47FC-A042-EBCE9AE93521}"/>
                </a:ext>
              </a:extLst>
            </p:cNvPr>
            <p:cNvSpPr txBox="1"/>
            <p:nvPr/>
          </p:nvSpPr>
          <p:spPr>
            <a:xfrm>
              <a:off x="4939380" y="1878705"/>
              <a:ext cx="2456330" cy="369332"/>
            </a:xfrm>
            <a:prstGeom prst="rect">
              <a:avLst/>
            </a:prstGeom>
            <a:noFill/>
          </p:spPr>
          <p:txBody>
            <a:bodyPr wrap="square" rtlCol="0">
              <a:spAutoFit/>
            </a:bodyPr>
            <a:lstStyle/>
            <a:p>
              <a:pPr algn="ctr"/>
              <a:r>
                <a:rPr lang="en-US" sz="1800" dirty="0">
                  <a:latin typeface="Segoe UI Semibold" panose="020B0702040204020203" pitchFamily="34" charset="0"/>
                  <a:cs typeface="Segoe UI Semibold" panose="020B0702040204020203" pitchFamily="34" charset="0"/>
                </a:rPr>
                <a:t>Contoso Blueprint</a:t>
              </a:r>
            </a:p>
          </p:txBody>
        </p:sp>
      </p:grpSp>
      <p:grpSp>
        <p:nvGrpSpPr>
          <p:cNvPr id="9" name="Group 8">
            <a:extLst>
              <a:ext uri="{FF2B5EF4-FFF2-40B4-BE49-F238E27FC236}">
                <a16:creationId xmlns:a16="http://schemas.microsoft.com/office/drawing/2014/main" id="{5151939B-CE92-4C84-AE2C-F7CA4101C79D}"/>
              </a:ext>
            </a:extLst>
          </p:cNvPr>
          <p:cNvGrpSpPr/>
          <p:nvPr/>
        </p:nvGrpSpPr>
        <p:grpSpPr>
          <a:xfrm>
            <a:off x="2156216" y="2686563"/>
            <a:ext cx="2630942" cy="552769"/>
            <a:chOff x="1219200" y="1075013"/>
            <a:chExt cx="2630942" cy="552769"/>
          </a:xfrm>
        </p:grpSpPr>
        <p:cxnSp>
          <p:nvCxnSpPr>
            <p:cNvPr id="45" name="Straight Arrow Connector 44">
              <a:extLst>
                <a:ext uri="{FF2B5EF4-FFF2-40B4-BE49-F238E27FC236}">
                  <a16:creationId xmlns:a16="http://schemas.microsoft.com/office/drawing/2014/main" id="{43B7E67B-E7BE-4337-BA1F-6A82EFE17A20}"/>
                </a:ext>
              </a:extLst>
            </p:cNvPr>
            <p:cNvCxnSpPr/>
            <p:nvPr/>
          </p:nvCxnSpPr>
          <p:spPr>
            <a:xfrm>
              <a:off x="1470212" y="1627782"/>
              <a:ext cx="237993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F6E175F-C2F9-43BE-B36C-E3DAD000EA19}"/>
                </a:ext>
              </a:extLst>
            </p:cNvPr>
            <p:cNvSpPr/>
            <p:nvPr/>
          </p:nvSpPr>
          <p:spPr>
            <a:xfrm>
              <a:off x="1219200" y="1075013"/>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2</a:t>
              </a:r>
            </a:p>
          </p:txBody>
        </p:sp>
        <p:sp>
          <p:nvSpPr>
            <p:cNvPr id="47" name="TextBox 46">
              <a:extLst>
                <a:ext uri="{FF2B5EF4-FFF2-40B4-BE49-F238E27FC236}">
                  <a16:creationId xmlns:a16="http://schemas.microsoft.com/office/drawing/2014/main" id="{1436692E-C230-4093-A7E5-1BF30B6FFB98}"/>
                </a:ext>
              </a:extLst>
            </p:cNvPr>
            <p:cNvSpPr txBox="1"/>
            <p:nvPr/>
          </p:nvSpPr>
          <p:spPr>
            <a:xfrm>
              <a:off x="1652790" y="1190204"/>
              <a:ext cx="1910492" cy="415498"/>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Adds artifacts (azure resources) to be used</a:t>
              </a:r>
            </a:p>
          </p:txBody>
        </p:sp>
      </p:grpSp>
      <p:grpSp>
        <p:nvGrpSpPr>
          <p:cNvPr id="10" name="Group 9">
            <a:extLst>
              <a:ext uri="{FF2B5EF4-FFF2-40B4-BE49-F238E27FC236}">
                <a16:creationId xmlns:a16="http://schemas.microsoft.com/office/drawing/2014/main" id="{1DB388C1-51E4-4622-8AEE-D97C8A8B7EE7}"/>
              </a:ext>
            </a:extLst>
          </p:cNvPr>
          <p:cNvGrpSpPr/>
          <p:nvPr/>
        </p:nvGrpSpPr>
        <p:grpSpPr>
          <a:xfrm>
            <a:off x="2156216" y="3775034"/>
            <a:ext cx="2668101" cy="609219"/>
            <a:chOff x="1219200" y="825135"/>
            <a:chExt cx="2668101" cy="609219"/>
          </a:xfrm>
        </p:grpSpPr>
        <p:cxnSp>
          <p:nvCxnSpPr>
            <p:cNvPr id="42" name="Straight Arrow Connector 41">
              <a:extLst>
                <a:ext uri="{FF2B5EF4-FFF2-40B4-BE49-F238E27FC236}">
                  <a16:creationId xmlns:a16="http://schemas.microsoft.com/office/drawing/2014/main" id="{992F2C00-9DB0-47D6-83AE-9BD38C270D39}"/>
                </a:ext>
              </a:extLst>
            </p:cNvPr>
            <p:cNvCxnSpPr/>
            <p:nvPr/>
          </p:nvCxnSpPr>
          <p:spPr>
            <a:xfrm>
              <a:off x="1470212" y="1434354"/>
              <a:ext cx="237993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E1BB747-C7C3-4FDF-B2D8-14D53C6F1965}"/>
                </a:ext>
              </a:extLst>
            </p:cNvPr>
            <p:cNvSpPr/>
            <p:nvPr/>
          </p:nvSpPr>
          <p:spPr>
            <a:xfrm>
              <a:off x="1219200" y="1075013"/>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3</a:t>
              </a:r>
            </a:p>
          </p:txBody>
        </p:sp>
        <p:sp>
          <p:nvSpPr>
            <p:cNvPr id="44" name="TextBox 43">
              <a:extLst>
                <a:ext uri="{FF2B5EF4-FFF2-40B4-BE49-F238E27FC236}">
                  <a16:creationId xmlns:a16="http://schemas.microsoft.com/office/drawing/2014/main" id="{9893C616-CBE9-4C24-99DC-BE5E8D212D5E}"/>
                </a:ext>
              </a:extLst>
            </p:cNvPr>
            <p:cNvSpPr txBox="1"/>
            <p:nvPr/>
          </p:nvSpPr>
          <p:spPr>
            <a:xfrm>
              <a:off x="1553495" y="825135"/>
              <a:ext cx="2333806" cy="577081"/>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Identifies artifacts to be instantiated by default.</a:t>
              </a:r>
            </a:p>
            <a:p>
              <a:pPr algn="ctr"/>
              <a:r>
                <a:rPr lang="en-US" sz="1050">
                  <a:latin typeface="Segoe UI Semilight" panose="020B0402040204020203" pitchFamily="34" charset="0"/>
                  <a:cs typeface="Segoe UI Semilight" panose="020B0402040204020203" pitchFamily="34" charset="0"/>
                </a:rPr>
                <a:t>Sequence Deployments</a:t>
              </a:r>
            </a:p>
          </p:txBody>
        </p:sp>
      </p:grpSp>
      <p:grpSp>
        <p:nvGrpSpPr>
          <p:cNvPr id="64" name="Group 63">
            <a:extLst>
              <a:ext uri="{FF2B5EF4-FFF2-40B4-BE49-F238E27FC236}">
                <a16:creationId xmlns:a16="http://schemas.microsoft.com/office/drawing/2014/main" id="{8838CD3A-A0B1-43FE-BA43-9090EE662182}"/>
              </a:ext>
            </a:extLst>
          </p:cNvPr>
          <p:cNvGrpSpPr/>
          <p:nvPr/>
        </p:nvGrpSpPr>
        <p:grpSpPr>
          <a:xfrm>
            <a:off x="7644649" y="1993064"/>
            <a:ext cx="4522646" cy="2484055"/>
            <a:chOff x="7644649" y="1993064"/>
            <a:chExt cx="4522646" cy="2484055"/>
          </a:xfrm>
        </p:grpSpPr>
        <p:cxnSp>
          <p:nvCxnSpPr>
            <p:cNvPr id="14" name="Straight Arrow Connector 13">
              <a:extLst>
                <a:ext uri="{FF2B5EF4-FFF2-40B4-BE49-F238E27FC236}">
                  <a16:creationId xmlns:a16="http://schemas.microsoft.com/office/drawing/2014/main" id="{5A2B4531-6418-4A7F-931D-CD1079FD20E4}"/>
                </a:ext>
              </a:extLst>
            </p:cNvPr>
            <p:cNvCxnSpPr>
              <a:cxnSpLocks/>
            </p:cNvCxnSpPr>
            <p:nvPr/>
          </p:nvCxnSpPr>
          <p:spPr>
            <a:xfrm>
              <a:off x="8025837" y="3577310"/>
              <a:ext cx="22383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884974A-CE53-43D4-9F9C-0A29E04801F3}"/>
                </a:ext>
              </a:extLst>
            </p:cNvPr>
            <p:cNvSpPr/>
            <p:nvPr/>
          </p:nvSpPr>
          <p:spPr>
            <a:xfrm>
              <a:off x="7644649" y="3159560"/>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4</a:t>
              </a:r>
            </a:p>
          </p:txBody>
        </p:sp>
        <p:sp>
          <p:nvSpPr>
            <p:cNvPr id="16" name="TextBox 15">
              <a:extLst>
                <a:ext uri="{FF2B5EF4-FFF2-40B4-BE49-F238E27FC236}">
                  <a16:creationId xmlns:a16="http://schemas.microsoft.com/office/drawing/2014/main" id="{E1C81D24-BD10-4760-8EA0-DB04F12C274B}"/>
                </a:ext>
              </a:extLst>
            </p:cNvPr>
            <p:cNvSpPr txBox="1"/>
            <p:nvPr/>
          </p:nvSpPr>
          <p:spPr>
            <a:xfrm>
              <a:off x="8025837" y="3176155"/>
              <a:ext cx="2238300" cy="253916"/>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Apply Blueprint to Scope (MG, Sub)</a:t>
              </a:r>
            </a:p>
          </p:txBody>
        </p:sp>
        <p:grpSp>
          <p:nvGrpSpPr>
            <p:cNvPr id="19" name="Group 18">
              <a:extLst>
                <a:ext uri="{FF2B5EF4-FFF2-40B4-BE49-F238E27FC236}">
                  <a16:creationId xmlns:a16="http://schemas.microsoft.com/office/drawing/2014/main" id="{A6867B35-AB38-47E2-9B52-937B49B6CD61}"/>
                </a:ext>
              </a:extLst>
            </p:cNvPr>
            <p:cNvGrpSpPr/>
            <p:nvPr/>
          </p:nvGrpSpPr>
          <p:grpSpPr>
            <a:xfrm>
              <a:off x="8332910" y="1993064"/>
              <a:ext cx="1624154" cy="777824"/>
              <a:chOff x="180025" y="1066801"/>
              <a:chExt cx="1624154" cy="777824"/>
            </a:xfrm>
          </p:grpSpPr>
          <p:pic>
            <p:nvPicPr>
              <p:cNvPr id="21" name="Picture 20" descr="File:&lt;strong&gt;User&lt;/strong&gt; font awesome.svg - Wikimedia Commons">
                <a:extLst>
                  <a:ext uri="{FF2B5EF4-FFF2-40B4-BE49-F238E27FC236}">
                    <a16:creationId xmlns:a16="http://schemas.microsoft.com/office/drawing/2014/main" id="{DFAA2F75-152F-4AE1-8784-ED4C5CAF023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22" name="TextBox 21">
                <a:extLst>
                  <a:ext uri="{FF2B5EF4-FFF2-40B4-BE49-F238E27FC236}">
                    <a16:creationId xmlns:a16="http://schemas.microsoft.com/office/drawing/2014/main" id="{A5377708-6B54-447E-9432-1EA0D094CF48}"/>
                  </a:ext>
                </a:extLst>
              </p:cNvPr>
              <p:cNvSpPr txBox="1"/>
              <p:nvPr/>
            </p:nvSpPr>
            <p:spPr>
              <a:xfrm>
                <a:off x="180025" y="1506071"/>
                <a:ext cx="1624154" cy="338554"/>
              </a:xfrm>
              <a:prstGeom prst="rect">
                <a:avLst/>
              </a:prstGeom>
              <a:noFill/>
            </p:spPr>
            <p:txBody>
              <a:bodyPr wrap="square" rtlCol="0">
                <a:spAutoFit/>
              </a:bodyPr>
              <a:lstStyle/>
              <a:p>
                <a:pPr algn="ctr"/>
                <a:r>
                  <a:rPr lang="en-US" sz="1600">
                    <a:latin typeface="Segoe UI Semilight" panose="020B0402040204020203" pitchFamily="34" charset="0"/>
                    <a:cs typeface="Segoe UI Semilight" panose="020B0402040204020203" pitchFamily="34" charset="0"/>
                  </a:rPr>
                  <a:t>Cloud Engineer</a:t>
                </a:r>
              </a:p>
            </p:txBody>
          </p:sp>
        </p:grpSp>
        <p:grpSp>
          <p:nvGrpSpPr>
            <p:cNvPr id="63" name="Group 62">
              <a:extLst>
                <a:ext uri="{FF2B5EF4-FFF2-40B4-BE49-F238E27FC236}">
                  <a16:creationId xmlns:a16="http://schemas.microsoft.com/office/drawing/2014/main" id="{0E776A13-24EB-4AF8-B3B8-E43FCDB4EA2C}"/>
                </a:ext>
              </a:extLst>
            </p:cNvPr>
            <p:cNvGrpSpPr/>
            <p:nvPr/>
          </p:nvGrpSpPr>
          <p:grpSpPr>
            <a:xfrm>
              <a:off x="9928995" y="2691592"/>
              <a:ext cx="2238300" cy="1785527"/>
              <a:chOff x="9928995" y="2691592"/>
              <a:chExt cx="2238300" cy="1785527"/>
            </a:xfrm>
          </p:grpSpPr>
          <p:pic>
            <p:nvPicPr>
              <p:cNvPr id="18" name="Picture 17">
                <a:extLst>
                  <a:ext uri="{FF2B5EF4-FFF2-40B4-BE49-F238E27FC236}">
                    <a16:creationId xmlns:a16="http://schemas.microsoft.com/office/drawing/2014/main" id="{07237CF1-028F-4419-B940-6EDB41FE9F24}"/>
                  </a:ext>
                </a:extLst>
              </p:cNvPr>
              <p:cNvPicPr>
                <a:picLocks noChangeAspect="1"/>
              </p:cNvPicPr>
              <p:nvPr/>
            </p:nvPicPr>
            <p:blipFill>
              <a:blip r:embed="rId4"/>
              <a:stretch>
                <a:fillRect/>
              </a:stretch>
            </p:blipFill>
            <p:spPr>
              <a:xfrm>
                <a:off x="10468740" y="2691592"/>
                <a:ext cx="972466" cy="1356600"/>
              </a:xfrm>
              <a:prstGeom prst="rect">
                <a:avLst/>
              </a:prstGeom>
            </p:spPr>
          </p:pic>
          <p:sp>
            <p:nvSpPr>
              <p:cNvPr id="58" name="TextBox 57">
                <a:extLst>
                  <a:ext uri="{FF2B5EF4-FFF2-40B4-BE49-F238E27FC236}">
                    <a16:creationId xmlns:a16="http://schemas.microsoft.com/office/drawing/2014/main" id="{A35C29B5-08B3-48C9-8733-43A17B8AA7CF}"/>
                  </a:ext>
                </a:extLst>
              </p:cNvPr>
              <p:cNvSpPr txBox="1"/>
              <p:nvPr/>
            </p:nvSpPr>
            <p:spPr>
              <a:xfrm>
                <a:off x="9928995" y="4061621"/>
                <a:ext cx="2238300" cy="415498"/>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Azure Subscription created and secured</a:t>
                </a:r>
              </a:p>
            </p:txBody>
          </p:sp>
        </p:grpSp>
      </p:grpSp>
      <p:grpSp>
        <p:nvGrpSpPr>
          <p:cNvPr id="12" name="Group 11">
            <a:extLst>
              <a:ext uri="{FF2B5EF4-FFF2-40B4-BE49-F238E27FC236}">
                <a16:creationId xmlns:a16="http://schemas.microsoft.com/office/drawing/2014/main" id="{C77CD6FB-CB79-4BC4-AFD0-CCBCD7C341C6}"/>
              </a:ext>
            </a:extLst>
          </p:cNvPr>
          <p:cNvGrpSpPr/>
          <p:nvPr/>
        </p:nvGrpSpPr>
        <p:grpSpPr>
          <a:xfrm>
            <a:off x="5241517" y="2646852"/>
            <a:ext cx="2032970" cy="2224228"/>
            <a:chOff x="5241517" y="4257938"/>
            <a:chExt cx="2032970" cy="2224228"/>
          </a:xfrm>
        </p:grpSpPr>
        <p:grpSp>
          <p:nvGrpSpPr>
            <p:cNvPr id="23" name="Group 22">
              <a:extLst>
                <a:ext uri="{FF2B5EF4-FFF2-40B4-BE49-F238E27FC236}">
                  <a16:creationId xmlns:a16="http://schemas.microsoft.com/office/drawing/2014/main" id="{EEE55466-3A0A-46EC-BADE-68065FD68AB0}"/>
                </a:ext>
              </a:extLst>
            </p:cNvPr>
            <p:cNvGrpSpPr/>
            <p:nvPr/>
          </p:nvGrpSpPr>
          <p:grpSpPr>
            <a:xfrm>
              <a:off x="5241517" y="4257938"/>
              <a:ext cx="2032970" cy="2224228"/>
              <a:chOff x="5241517" y="4257938"/>
              <a:chExt cx="2032970" cy="2224228"/>
            </a:xfrm>
          </p:grpSpPr>
          <p:grpSp>
            <p:nvGrpSpPr>
              <p:cNvPr id="25" name="Group 24">
                <a:extLst>
                  <a:ext uri="{FF2B5EF4-FFF2-40B4-BE49-F238E27FC236}">
                    <a16:creationId xmlns:a16="http://schemas.microsoft.com/office/drawing/2014/main" id="{21187CAB-25F4-4720-8269-41B26E618F47}"/>
                  </a:ext>
                </a:extLst>
              </p:cNvPr>
              <p:cNvGrpSpPr/>
              <p:nvPr/>
            </p:nvGrpSpPr>
            <p:grpSpPr>
              <a:xfrm>
                <a:off x="5241517" y="4257938"/>
                <a:ext cx="2032970" cy="2224228"/>
                <a:chOff x="5142661" y="4257938"/>
                <a:chExt cx="2032970" cy="2224228"/>
              </a:xfrm>
            </p:grpSpPr>
            <p:grpSp>
              <p:nvGrpSpPr>
                <p:cNvPr id="27" name="Group 26">
                  <a:extLst>
                    <a:ext uri="{FF2B5EF4-FFF2-40B4-BE49-F238E27FC236}">
                      <a16:creationId xmlns:a16="http://schemas.microsoft.com/office/drawing/2014/main" id="{218C824B-FBD7-46BD-A560-33856CE67E7D}"/>
                    </a:ext>
                  </a:extLst>
                </p:cNvPr>
                <p:cNvGrpSpPr/>
                <p:nvPr/>
              </p:nvGrpSpPr>
              <p:grpSpPr>
                <a:xfrm>
                  <a:off x="5143397" y="6228250"/>
                  <a:ext cx="1745374" cy="253916"/>
                  <a:chOff x="7957751" y="5446562"/>
                  <a:chExt cx="1745374" cy="253916"/>
                </a:xfrm>
              </p:grpSpPr>
              <p:sp>
                <p:nvSpPr>
                  <p:cNvPr id="40" name="Rectangle 39">
                    <a:extLst>
                      <a:ext uri="{FF2B5EF4-FFF2-40B4-BE49-F238E27FC236}">
                        <a16:creationId xmlns:a16="http://schemas.microsoft.com/office/drawing/2014/main" id="{780934F9-F4F4-4BF7-B716-DDE969DEC3EF}"/>
                      </a:ext>
                    </a:extLst>
                  </p:cNvPr>
                  <p:cNvSpPr/>
                  <p:nvPr/>
                </p:nvSpPr>
                <p:spPr>
                  <a:xfrm>
                    <a:off x="7957751" y="5470996"/>
                    <a:ext cx="193707" cy="193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1" name="TextBox 40">
                    <a:extLst>
                      <a:ext uri="{FF2B5EF4-FFF2-40B4-BE49-F238E27FC236}">
                        <a16:creationId xmlns:a16="http://schemas.microsoft.com/office/drawing/2014/main" id="{A8A2A1FF-5E88-405C-AC43-611A8F1C90EC}"/>
                      </a:ext>
                    </a:extLst>
                  </p:cNvPr>
                  <p:cNvSpPr txBox="1"/>
                  <p:nvPr/>
                </p:nvSpPr>
                <p:spPr>
                  <a:xfrm>
                    <a:off x="8151459" y="5446562"/>
                    <a:ext cx="1551666"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Other Templates</a:t>
                    </a:r>
                  </a:p>
                </p:txBody>
              </p:sp>
            </p:grpSp>
            <p:grpSp>
              <p:nvGrpSpPr>
                <p:cNvPr id="28" name="Group 27">
                  <a:extLst>
                    <a:ext uri="{FF2B5EF4-FFF2-40B4-BE49-F238E27FC236}">
                      <a16:creationId xmlns:a16="http://schemas.microsoft.com/office/drawing/2014/main" id="{E3C5480C-8B2C-456B-8A03-D0528C3C463C}"/>
                    </a:ext>
                  </a:extLst>
                </p:cNvPr>
                <p:cNvGrpSpPr/>
                <p:nvPr/>
              </p:nvGrpSpPr>
              <p:grpSpPr>
                <a:xfrm>
                  <a:off x="5143397" y="4257938"/>
                  <a:ext cx="800540" cy="253916"/>
                  <a:chOff x="7957751" y="3073475"/>
                  <a:chExt cx="800540" cy="253916"/>
                </a:xfrm>
              </p:grpSpPr>
              <p:sp>
                <p:nvSpPr>
                  <p:cNvPr id="38" name="Rectangle 37">
                    <a:extLst>
                      <a:ext uri="{FF2B5EF4-FFF2-40B4-BE49-F238E27FC236}">
                        <a16:creationId xmlns:a16="http://schemas.microsoft.com/office/drawing/2014/main" id="{B1E121AF-CCC9-44C4-A0C5-27638696CDBC}"/>
                      </a:ext>
                    </a:extLst>
                  </p:cNvPr>
                  <p:cNvSpPr/>
                  <p:nvPr/>
                </p:nvSpPr>
                <p:spPr>
                  <a:xfrm>
                    <a:off x="7957751" y="3097905"/>
                    <a:ext cx="193707" cy="193707"/>
                  </a:xfrm>
                  <a:prstGeom prst="rect">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9" name="TextBox 38">
                    <a:extLst>
                      <a:ext uri="{FF2B5EF4-FFF2-40B4-BE49-F238E27FC236}">
                        <a16:creationId xmlns:a16="http://schemas.microsoft.com/office/drawing/2014/main" id="{AD63B752-6C81-4DA3-AB1B-FFEA95A976E4}"/>
                      </a:ext>
                    </a:extLst>
                  </p:cNvPr>
                  <p:cNvSpPr txBox="1"/>
                  <p:nvPr/>
                </p:nvSpPr>
                <p:spPr>
                  <a:xfrm>
                    <a:off x="8151459" y="3073475"/>
                    <a:ext cx="606832"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Policies</a:t>
                    </a:r>
                  </a:p>
                </p:txBody>
              </p:sp>
            </p:grpSp>
            <p:grpSp>
              <p:nvGrpSpPr>
                <p:cNvPr id="29" name="Group 28">
                  <a:extLst>
                    <a:ext uri="{FF2B5EF4-FFF2-40B4-BE49-F238E27FC236}">
                      <a16:creationId xmlns:a16="http://schemas.microsoft.com/office/drawing/2014/main" id="{81F928C5-DAF8-4E87-AAC9-6F671B6B66D4}"/>
                    </a:ext>
                  </a:extLst>
                </p:cNvPr>
                <p:cNvGrpSpPr/>
                <p:nvPr/>
              </p:nvGrpSpPr>
              <p:grpSpPr>
                <a:xfrm>
                  <a:off x="5142661" y="4668574"/>
                  <a:ext cx="2032970" cy="253916"/>
                  <a:chOff x="7957751" y="3073475"/>
                  <a:chExt cx="2032970" cy="253916"/>
                </a:xfrm>
              </p:grpSpPr>
              <p:sp>
                <p:nvSpPr>
                  <p:cNvPr id="36" name="Rectangle 35">
                    <a:extLst>
                      <a:ext uri="{FF2B5EF4-FFF2-40B4-BE49-F238E27FC236}">
                        <a16:creationId xmlns:a16="http://schemas.microsoft.com/office/drawing/2014/main" id="{36D995D1-C969-40CC-82E5-D28B414DAA09}"/>
                      </a:ext>
                    </a:extLst>
                  </p:cNvPr>
                  <p:cNvSpPr/>
                  <p:nvPr/>
                </p:nvSpPr>
                <p:spPr>
                  <a:xfrm>
                    <a:off x="7957751" y="3097905"/>
                    <a:ext cx="193707" cy="193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7" name="TextBox 36">
                    <a:extLst>
                      <a:ext uri="{FF2B5EF4-FFF2-40B4-BE49-F238E27FC236}">
                        <a16:creationId xmlns:a16="http://schemas.microsoft.com/office/drawing/2014/main" id="{C73A5653-1027-4015-8F72-A68AAB897169}"/>
                      </a:ext>
                    </a:extLst>
                  </p:cNvPr>
                  <p:cNvSpPr txBox="1"/>
                  <p:nvPr/>
                </p:nvSpPr>
                <p:spPr>
                  <a:xfrm>
                    <a:off x="8151458" y="3073475"/>
                    <a:ext cx="1839263"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Foundational Templates</a:t>
                    </a:r>
                  </a:p>
                </p:txBody>
              </p:sp>
            </p:grpSp>
            <p:grpSp>
              <p:nvGrpSpPr>
                <p:cNvPr id="30" name="Group 29">
                  <a:extLst>
                    <a:ext uri="{FF2B5EF4-FFF2-40B4-BE49-F238E27FC236}">
                      <a16:creationId xmlns:a16="http://schemas.microsoft.com/office/drawing/2014/main" id="{7E4F7217-1FE8-4775-94AB-403FC87F6050}"/>
                    </a:ext>
                  </a:extLst>
                </p:cNvPr>
                <p:cNvGrpSpPr/>
                <p:nvPr/>
              </p:nvGrpSpPr>
              <p:grpSpPr>
                <a:xfrm>
                  <a:off x="5142661" y="5071349"/>
                  <a:ext cx="1612364" cy="253916"/>
                  <a:chOff x="7957751" y="3073475"/>
                  <a:chExt cx="1612364" cy="253916"/>
                </a:xfrm>
              </p:grpSpPr>
              <p:sp>
                <p:nvSpPr>
                  <p:cNvPr id="34" name="Rectangle 33">
                    <a:extLst>
                      <a:ext uri="{FF2B5EF4-FFF2-40B4-BE49-F238E27FC236}">
                        <a16:creationId xmlns:a16="http://schemas.microsoft.com/office/drawing/2014/main" id="{E5ECAC49-43EB-4C10-8075-D987E316B88F}"/>
                      </a:ext>
                    </a:extLst>
                  </p:cNvPr>
                  <p:cNvSpPr/>
                  <p:nvPr/>
                </p:nvSpPr>
                <p:spPr>
                  <a:xfrm>
                    <a:off x="7957751" y="3097905"/>
                    <a:ext cx="193707" cy="193707"/>
                  </a:xfrm>
                  <a:prstGeom prst="rect">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5" name="TextBox 34">
                    <a:extLst>
                      <a:ext uri="{FF2B5EF4-FFF2-40B4-BE49-F238E27FC236}">
                        <a16:creationId xmlns:a16="http://schemas.microsoft.com/office/drawing/2014/main" id="{7B420858-F31D-4667-8D19-C26DDB23F766}"/>
                      </a:ext>
                    </a:extLst>
                  </p:cNvPr>
                  <p:cNvSpPr txBox="1"/>
                  <p:nvPr/>
                </p:nvSpPr>
                <p:spPr>
                  <a:xfrm>
                    <a:off x="8151458" y="3073475"/>
                    <a:ext cx="1418657"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RBAC</a:t>
                    </a:r>
                  </a:p>
                </p:txBody>
              </p:sp>
            </p:grpSp>
            <p:grpSp>
              <p:nvGrpSpPr>
                <p:cNvPr id="31" name="Group 30">
                  <a:extLst>
                    <a:ext uri="{FF2B5EF4-FFF2-40B4-BE49-F238E27FC236}">
                      <a16:creationId xmlns:a16="http://schemas.microsoft.com/office/drawing/2014/main" id="{C32BA418-B470-4651-B8D6-AD0A81D426AE}"/>
                    </a:ext>
                  </a:extLst>
                </p:cNvPr>
                <p:cNvGrpSpPr/>
                <p:nvPr/>
              </p:nvGrpSpPr>
              <p:grpSpPr>
                <a:xfrm>
                  <a:off x="5142661" y="5467275"/>
                  <a:ext cx="1785360" cy="253916"/>
                  <a:chOff x="7957751" y="3073475"/>
                  <a:chExt cx="1785360" cy="253916"/>
                </a:xfrm>
              </p:grpSpPr>
              <p:sp>
                <p:nvSpPr>
                  <p:cNvPr id="32" name="Rectangle 31">
                    <a:extLst>
                      <a:ext uri="{FF2B5EF4-FFF2-40B4-BE49-F238E27FC236}">
                        <a16:creationId xmlns:a16="http://schemas.microsoft.com/office/drawing/2014/main" id="{B049AB4A-1E5C-4854-95E5-BEB803CD6A32}"/>
                      </a:ext>
                    </a:extLst>
                  </p:cNvPr>
                  <p:cNvSpPr/>
                  <p:nvPr/>
                </p:nvSpPr>
                <p:spPr>
                  <a:xfrm>
                    <a:off x="7957751" y="3097905"/>
                    <a:ext cx="193707" cy="193707"/>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3" name="TextBox 32">
                    <a:extLst>
                      <a:ext uri="{FF2B5EF4-FFF2-40B4-BE49-F238E27FC236}">
                        <a16:creationId xmlns:a16="http://schemas.microsoft.com/office/drawing/2014/main" id="{89368B76-DF95-447C-801D-C999F76A25A7}"/>
                      </a:ext>
                    </a:extLst>
                  </p:cNvPr>
                  <p:cNvSpPr txBox="1"/>
                  <p:nvPr/>
                </p:nvSpPr>
                <p:spPr>
                  <a:xfrm>
                    <a:off x="8151459" y="3073475"/>
                    <a:ext cx="1591652"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Scripts</a:t>
                    </a:r>
                  </a:p>
                </p:txBody>
              </p:sp>
            </p:grpSp>
          </p:grpSp>
          <p:sp>
            <p:nvSpPr>
              <p:cNvPr id="26" name="Rectangle 25">
                <a:extLst>
                  <a:ext uri="{FF2B5EF4-FFF2-40B4-BE49-F238E27FC236}">
                    <a16:creationId xmlns:a16="http://schemas.microsoft.com/office/drawing/2014/main" id="{990FC71E-6DBA-4157-BA67-1C033DF02AA1}"/>
                  </a:ext>
                </a:extLst>
              </p:cNvPr>
              <p:cNvSpPr/>
              <p:nvPr/>
            </p:nvSpPr>
            <p:spPr>
              <a:xfrm>
                <a:off x="5241517" y="5867261"/>
                <a:ext cx="193707" cy="193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sp>
          <p:nvSpPr>
            <p:cNvPr id="24" name="TextBox 23">
              <a:extLst>
                <a:ext uri="{FF2B5EF4-FFF2-40B4-BE49-F238E27FC236}">
                  <a16:creationId xmlns:a16="http://schemas.microsoft.com/office/drawing/2014/main" id="{5AC1EF8A-B397-4A85-BA69-6E9D8BD2DEBE}"/>
                </a:ext>
              </a:extLst>
            </p:cNvPr>
            <p:cNvSpPr txBox="1"/>
            <p:nvPr/>
          </p:nvSpPr>
          <p:spPr>
            <a:xfrm>
              <a:off x="5435223" y="5842831"/>
              <a:ext cx="1551665" cy="253916"/>
            </a:xfrm>
            <a:prstGeom prst="rect">
              <a:avLst/>
            </a:prstGeom>
            <a:noFill/>
            <a:ln>
              <a:noFill/>
            </a:ln>
          </p:spPr>
          <p:txBody>
            <a:bodyPr wrap="square" rtlCol="0">
              <a:spAutoFit/>
            </a:bodyPr>
            <a:lstStyle/>
            <a:p>
              <a:r>
                <a:rPr lang="en-US" sz="1050" dirty="0">
                  <a:latin typeface="Segoe UI Semilight" panose="020B0402040204020203" pitchFamily="34" charset="0"/>
                  <a:cs typeface="Segoe UI Semilight" panose="020B0402040204020203" pitchFamily="34" charset="0"/>
                </a:rPr>
                <a:t>Curated Marketplace</a:t>
              </a:r>
              <a:r>
                <a:rPr lang="en-US" sz="1050" b="1" dirty="0">
                  <a:latin typeface="Segoe UI Semilight" panose="020B0402040204020203" pitchFamily="34" charset="0"/>
                  <a:cs typeface="Segoe UI Semilight" panose="020B0402040204020203" pitchFamily="34" charset="0"/>
                </a:rPr>
                <a:t>*</a:t>
              </a:r>
            </a:p>
          </p:txBody>
        </p:sp>
      </p:grpSp>
      <p:grpSp>
        <p:nvGrpSpPr>
          <p:cNvPr id="66" name="Group 65">
            <a:extLst>
              <a:ext uri="{FF2B5EF4-FFF2-40B4-BE49-F238E27FC236}">
                <a16:creationId xmlns:a16="http://schemas.microsoft.com/office/drawing/2014/main" id="{BE3FA57E-4C24-4A31-8F80-2522F2E302DC}"/>
              </a:ext>
            </a:extLst>
          </p:cNvPr>
          <p:cNvGrpSpPr/>
          <p:nvPr/>
        </p:nvGrpSpPr>
        <p:grpSpPr>
          <a:xfrm>
            <a:off x="5852424" y="2648541"/>
            <a:ext cx="1420121" cy="997558"/>
            <a:chOff x="5852424" y="2593836"/>
            <a:chExt cx="1420121" cy="997558"/>
          </a:xfrm>
        </p:grpSpPr>
        <p:pic>
          <p:nvPicPr>
            <p:cNvPr id="11" name="Picture 10">
              <a:extLst>
                <a:ext uri="{FF2B5EF4-FFF2-40B4-BE49-F238E27FC236}">
                  <a16:creationId xmlns:a16="http://schemas.microsoft.com/office/drawing/2014/main" id="{99C803F6-CAA7-4EA5-AD20-7E0262F00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pic>
          <p:nvPicPr>
            <p:cNvPr id="13" name="Picture 12">
              <a:extLst>
                <a:ext uri="{FF2B5EF4-FFF2-40B4-BE49-F238E27FC236}">
                  <a16:creationId xmlns:a16="http://schemas.microsoft.com/office/drawing/2014/main" id="{22CD637A-18B8-4E74-A1FF-9CDF4D495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34106"/>
              <a:ext cx="157288" cy="157288"/>
            </a:xfrm>
            <a:prstGeom prst="rect">
              <a:avLst/>
            </a:prstGeom>
          </p:spPr>
        </p:pic>
        <p:pic>
          <p:nvPicPr>
            <p:cNvPr id="20" name="Picture 19">
              <a:extLst>
                <a:ext uri="{FF2B5EF4-FFF2-40B4-BE49-F238E27FC236}">
                  <a16:creationId xmlns:a16="http://schemas.microsoft.com/office/drawing/2014/main" id="{AD00730F-8400-49F7-B5DA-FAE72FFA8C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035" y="3014156"/>
              <a:ext cx="157288" cy="157288"/>
            </a:xfrm>
            <a:prstGeom prst="rect">
              <a:avLst/>
            </a:prstGeom>
          </p:spPr>
        </p:pic>
        <p:sp>
          <p:nvSpPr>
            <p:cNvPr id="59" name="Freeform 92">
              <a:extLst>
                <a:ext uri="{FF2B5EF4-FFF2-40B4-BE49-F238E27FC236}">
                  <a16:creationId xmlns:a16="http://schemas.microsoft.com/office/drawing/2014/main" id="{D04653C4-4996-4830-A8F8-52C660FD76AB}"/>
                </a:ext>
              </a:extLst>
            </p:cNvPr>
            <p:cNvSpPr>
              <a:spLocks noEditPoints="1"/>
            </p:cNvSpPr>
            <p:nvPr/>
          </p:nvSpPr>
          <p:spPr bwMode="black">
            <a:xfrm>
              <a:off x="6154567" y="2593836"/>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92">
              <a:extLst>
                <a:ext uri="{FF2B5EF4-FFF2-40B4-BE49-F238E27FC236}">
                  <a16:creationId xmlns:a16="http://schemas.microsoft.com/office/drawing/2014/main" id="{D12E79BA-6A62-4BA7-B0F6-DF685F7CB4AE}"/>
                </a:ext>
              </a:extLst>
            </p:cNvPr>
            <p:cNvSpPr>
              <a:spLocks noEditPoints="1"/>
            </p:cNvSpPr>
            <p:nvPr/>
          </p:nvSpPr>
          <p:spPr bwMode="black">
            <a:xfrm>
              <a:off x="7143894" y="3004472"/>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92">
              <a:extLst>
                <a:ext uri="{FF2B5EF4-FFF2-40B4-BE49-F238E27FC236}">
                  <a16:creationId xmlns:a16="http://schemas.microsoft.com/office/drawing/2014/main" id="{5A7BE208-E505-4BB7-9FEF-ABADBFD49BF5}"/>
                </a:ext>
              </a:extLst>
            </p:cNvPr>
            <p:cNvSpPr>
              <a:spLocks noEditPoints="1"/>
            </p:cNvSpPr>
            <p:nvPr/>
          </p:nvSpPr>
          <p:spPr bwMode="black">
            <a:xfrm>
              <a:off x="6030739" y="3414250"/>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C049411B-20D0-4450-AC9F-6798B99DFC89}"/>
              </a:ext>
            </a:extLst>
          </p:cNvPr>
          <p:cNvGrpSpPr/>
          <p:nvPr/>
        </p:nvGrpSpPr>
        <p:grpSpPr>
          <a:xfrm>
            <a:off x="9979541" y="6398308"/>
            <a:ext cx="2119631" cy="338554"/>
            <a:chOff x="9979541" y="6398308"/>
            <a:chExt cx="2119631" cy="338554"/>
          </a:xfrm>
        </p:grpSpPr>
        <p:grpSp>
          <p:nvGrpSpPr>
            <p:cNvPr id="55" name="Group 54">
              <a:extLst>
                <a:ext uri="{FF2B5EF4-FFF2-40B4-BE49-F238E27FC236}">
                  <a16:creationId xmlns:a16="http://schemas.microsoft.com/office/drawing/2014/main" id="{99F75D82-8915-4CA7-81CB-E67F687ECEE5}"/>
                </a:ext>
              </a:extLst>
            </p:cNvPr>
            <p:cNvGrpSpPr/>
            <p:nvPr/>
          </p:nvGrpSpPr>
          <p:grpSpPr>
            <a:xfrm>
              <a:off x="9979541" y="6398308"/>
              <a:ext cx="2119631" cy="338554"/>
              <a:chOff x="8611915" y="6237584"/>
              <a:chExt cx="2119631" cy="338554"/>
            </a:xfrm>
          </p:grpSpPr>
          <p:pic>
            <p:nvPicPr>
              <p:cNvPr id="56" name="Picture 55">
                <a:extLst>
                  <a:ext uri="{FF2B5EF4-FFF2-40B4-BE49-F238E27FC236}">
                    <a16:creationId xmlns:a16="http://schemas.microsoft.com/office/drawing/2014/main" id="{DC9B1B6E-912F-4688-AC3B-CE46540A0D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915" y="6284284"/>
                <a:ext cx="157288" cy="157288"/>
              </a:xfrm>
              <a:prstGeom prst="rect">
                <a:avLst/>
              </a:prstGeom>
            </p:spPr>
          </p:pic>
          <p:sp>
            <p:nvSpPr>
              <p:cNvPr id="57" name="TextBox 56">
                <a:extLst>
                  <a:ext uri="{FF2B5EF4-FFF2-40B4-BE49-F238E27FC236}">
                    <a16:creationId xmlns:a16="http://schemas.microsoft.com/office/drawing/2014/main" id="{42254B32-2099-4D36-945F-9EB9AFCC37BE}"/>
                  </a:ext>
                </a:extLst>
              </p:cNvPr>
              <p:cNvSpPr txBox="1"/>
              <p:nvPr/>
            </p:nvSpPr>
            <p:spPr>
              <a:xfrm>
                <a:off x="8917123" y="6237584"/>
                <a:ext cx="1814423" cy="338554"/>
              </a:xfrm>
              <a:prstGeom prst="rect">
                <a:avLst/>
              </a:prstGeom>
              <a:noFill/>
              <a:ln>
                <a:noFill/>
              </a:ln>
            </p:spPr>
            <p:txBody>
              <a:bodyPr wrap="square" rtlCol="0">
                <a:spAutoFit/>
              </a:bodyPr>
              <a:lstStyle/>
              <a:p>
                <a:r>
                  <a:rPr lang="en-US" sz="800">
                    <a:latin typeface="Segoe UI Semilight" panose="020B0402040204020203" pitchFamily="34" charset="0"/>
                    <a:cs typeface="Segoe UI Semilight" panose="020B0402040204020203" pitchFamily="34" charset="0"/>
                  </a:rPr>
                  <a:t>Deployed and locked foundational artifact</a:t>
                </a:r>
              </a:p>
            </p:txBody>
          </p:sp>
        </p:grpSp>
        <p:sp>
          <p:nvSpPr>
            <p:cNvPr id="67" name="Freeform 92">
              <a:extLst>
                <a:ext uri="{FF2B5EF4-FFF2-40B4-BE49-F238E27FC236}">
                  <a16:creationId xmlns:a16="http://schemas.microsoft.com/office/drawing/2014/main" id="{3C66CF05-D4AD-411C-B7A4-2E6D87C83033}"/>
                </a:ext>
              </a:extLst>
            </p:cNvPr>
            <p:cNvSpPr>
              <a:spLocks noEditPoints="1"/>
            </p:cNvSpPr>
            <p:nvPr/>
          </p:nvSpPr>
          <p:spPr bwMode="black">
            <a:xfrm>
              <a:off x="10220424" y="6436220"/>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36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extLst/>
              </a:blip>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5259" y="475993"/>
            <a:ext cx="11015688" cy="553959"/>
          </a:xfrm>
        </p:spPr>
        <p:txBody>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1A1A1A">
                    <a:lumMod val="90000"/>
                    <a:lumOff val="10000"/>
                  </a:srgbClr>
                </a:solidFill>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34BA-518E-4F3C-94E6-9E549543E7F7}"/>
              </a:ext>
            </a:extLst>
          </p:cNvPr>
          <p:cNvSpPr>
            <a:spLocks noGrp="1"/>
          </p:cNvSpPr>
          <p:nvPr>
            <p:ph type="title"/>
          </p:nvPr>
        </p:nvSpPr>
        <p:spPr>
          <a:xfrm>
            <a:off x="588263" y="457200"/>
            <a:ext cx="11018520" cy="1107996"/>
          </a:xfrm>
        </p:spPr>
        <p:txBody>
          <a:bodyPr/>
          <a:lstStyle/>
          <a:p>
            <a:r>
              <a:rPr lang="en-US">
                <a:solidFill>
                  <a:schemeClr val="accent1"/>
                </a:solidFill>
              </a:rPr>
              <a:t>Least-privileged</a:t>
            </a:r>
            <a:r>
              <a:rPr lang="en-US"/>
              <a:t> RBAC roles</a:t>
            </a:r>
            <a:br>
              <a:rPr lang="en-US"/>
            </a:br>
            <a:endParaRPr lang="en-US"/>
          </a:p>
        </p:txBody>
      </p:sp>
      <p:graphicFrame>
        <p:nvGraphicFramePr>
          <p:cNvPr id="3" name="Table 2">
            <a:extLst>
              <a:ext uri="{FF2B5EF4-FFF2-40B4-BE49-F238E27FC236}">
                <a16:creationId xmlns:a16="http://schemas.microsoft.com/office/drawing/2014/main" id="{FCFB05F9-F6CD-41AF-9026-91462C2250C0}"/>
              </a:ext>
            </a:extLst>
          </p:cNvPr>
          <p:cNvGraphicFramePr>
            <a:graphicFrameLocks noGrp="1"/>
          </p:cNvGraphicFramePr>
          <p:nvPr>
            <p:extLst/>
          </p:nvPr>
        </p:nvGraphicFramePr>
        <p:xfrm>
          <a:off x="588264" y="1308573"/>
          <a:ext cx="11015476" cy="5425288"/>
        </p:xfrm>
        <a:graphic>
          <a:graphicData uri="http://schemas.openxmlformats.org/drawingml/2006/table">
            <a:tbl>
              <a:tblPr firstRow="1" bandRow="1">
                <a:effectLst/>
                <a:tableStyleId>{5C22544A-7EE6-4342-B048-85BDC9FD1C3A}</a:tableStyleId>
              </a:tblPr>
              <a:tblGrid>
                <a:gridCol w="2448850">
                  <a:extLst>
                    <a:ext uri="{9D8B030D-6E8A-4147-A177-3AD203B41FA5}">
                      <a16:colId xmlns:a16="http://schemas.microsoft.com/office/drawing/2014/main" val="431669929"/>
                    </a:ext>
                  </a:extLst>
                </a:gridCol>
                <a:gridCol w="4283313">
                  <a:extLst>
                    <a:ext uri="{9D8B030D-6E8A-4147-A177-3AD203B41FA5}">
                      <a16:colId xmlns:a16="http://schemas.microsoft.com/office/drawing/2014/main" val="4195492727"/>
                    </a:ext>
                  </a:extLst>
                </a:gridCol>
                <a:gridCol w="4283313">
                  <a:extLst>
                    <a:ext uri="{9D8B030D-6E8A-4147-A177-3AD203B41FA5}">
                      <a16:colId xmlns:a16="http://schemas.microsoft.com/office/drawing/2014/main" val="1058405251"/>
                    </a:ext>
                  </a:extLst>
                </a:gridCol>
              </a:tblGrid>
              <a:tr h="381574">
                <a:tc>
                  <a:txBody>
                    <a:bodyPr/>
                    <a:lstStyle/>
                    <a:p>
                      <a:r>
                        <a:rPr lang="en-US" sz="1400" b="1">
                          <a:solidFill>
                            <a:schemeClr val="tx1"/>
                          </a:solidFill>
                          <a:latin typeface="+mn-lt"/>
                        </a:rPr>
                        <a:t>Azure RBAC Role</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tx1"/>
                          </a:solidFill>
                          <a:latin typeface="+mn-lt"/>
                        </a:rPr>
                        <a:t>Description</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tx1"/>
                          </a:solidFill>
                          <a:latin typeface="+mn-lt"/>
                        </a:rPr>
                        <a:t>Example Personas</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608159"/>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solidFill>
                            <a:schemeClr val="accent1"/>
                          </a:solidFill>
                          <a:latin typeface="+mj-lt"/>
                        </a:rPr>
                        <a:t>Cost Management Reader</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Read access to all cost mgmt. features, but no changes allowed</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Azure service owner, it dev ops, finance analyst</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463233"/>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Cost Management Contributor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In addition cost management reader can create budget and alert creation</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Azure service owner, finance manager, dept. or product owner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32340"/>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Billing Reader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Has read-only access to billing information in Azure portal</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Finance manager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796534"/>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Reader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Read access</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001265"/>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Contributor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Lets you view everything, but not make any changes</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905328"/>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Owner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Lets you manage everything, including access to resources</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632474"/>
                  </a:ext>
                </a:extLst>
              </a:tr>
              <a:tr h="381574">
                <a:tc>
                  <a:txBody>
                    <a:bodyPr/>
                    <a:lstStyle/>
                    <a:p>
                      <a:endParaRPr lang="en-US" sz="1200">
                        <a:solidFill>
                          <a:srgbClr val="7030A0"/>
                        </a:solidFill>
                      </a:endParaRPr>
                    </a:p>
                  </a:txBody>
                  <a:tcPr anchor="ctr">
                    <a:lnL w="12700" cmpd="sng">
                      <a:noFill/>
                    </a:lnL>
                    <a:lnR w="12700" cap="flat" cmpd="sng" algn="ctr">
                      <a:noFill/>
                      <a:prstDash val="solid"/>
                      <a:round/>
                      <a:headEnd type="none" w="med" len="med"/>
                      <a:tailEnd type="none" w="med" len="med"/>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7030A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nchor="ctr">
                    <a:lnL w="12700" cap="flat" cmpd="sng" algn="ctr">
                      <a:noFill/>
                      <a:prstDash val="solid"/>
                      <a:round/>
                      <a:headEnd type="none" w="med" len="med"/>
                      <a:tailEnd type="none" w="med" len="med"/>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2462552"/>
                  </a:ext>
                </a:extLst>
              </a:tr>
              <a:tr h="381574">
                <a:tc>
                  <a:txBody>
                    <a:bodyPr/>
                    <a:lstStyle/>
                    <a:p>
                      <a:endParaRPr lang="en-US" sz="1200" kern="1200">
                        <a:solidFill>
                          <a:srgbClr val="7030A0"/>
                        </a:solidFill>
                        <a:latin typeface="+mn-lt"/>
                        <a:ea typeface="+mn-ea"/>
                        <a:cs typeface="+mn-cs"/>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kern="1200">
                        <a:solidFill>
                          <a:srgbClr val="7030A0"/>
                        </a:solidFill>
                        <a:latin typeface="+mn-lt"/>
                        <a:ea typeface="+mn-ea"/>
                        <a:cs typeface="+mn-cs"/>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89579"/>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177030"/>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307627"/>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577133"/>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183203"/>
                  </a:ext>
                </a:extLst>
              </a:tr>
            </a:tbl>
          </a:graphicData>
        </a:graphic>
      </p:graphicFrame>
      <p:grpSp>
        <p:nvGrpSpPr>
          <p:cNvPr id="14" name="Group 13">
            <a:extLst>
              <a:ext uri="{FF2B5EF4-FFF2-40B4-BE49-F238E27FC236}">
                <a16:creationId xmlns:a16="http://schemas.microsoft.com/office/drawing/2014/main" id="{DAA100FC-9AB5-4C52-B89E-1B75FF4FFFB6}"/>
              </a:ext>
            </a:extLst>
          </p:cNvPr>
          <p:cNvGrpSpPr/>
          <p:nvPr/>
        </p:nvGrpSpPr>
        <p:grpSpPr>
          <a:xfrm>
            <a:off x="10743651" y="239977"/>
            <a:ext cx="1066058" cy="1073257"/>
            <a:chOff x="5730679" y="1517302"/>
            <a:chExt cx="4496036" cy="4526396"/>
          </a:xfrm>
        </p:grpSpPr>
        <p:sp>
          <p:nvSpPr>
            <p:cNvPr id="15" name="Freeform: Shape 14">
              <a:extLst>
                <a:ext uri="{FF2B5EF4-FFF2-40B4-BE49-F238E27FC236}">
                  <a16:creationId xmlns:a16="http://schemas.microsoft.com/office/drawing/2014/main" id="{10997DA2-BAE1-4BA4-BDC8-7489B0AEC9A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6" name="Freeform: Shape 15">
              <a:extLst>
                <a:ext uri="{FF2B5EF4-FFF2-40B4-BE49-F238E27FC236}">
                  <a16:creationId xmlns:a16="http://schemas.microsoft.com/office/drawing/2014/main" id="{F654770C-F87C-45AD-B092-6C1156FF23CA}"/>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17" name="Graphic 16">
              <a:extLst>
                <a:ext uri="{FF2B5EF4-FFF2-40B4-BE49-F238E27FC236}">
                  <a16:creationId xmlns:a16="http://schemas.microsoft.com/office/drawing/2014/main" id="{673FC66A-E268-4F95-BFA7-FF91DA4CC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18" name="Group 17">
              <a:extLst>
                <a:ext uri="{FF2B5EF4-FFF2-40B4-BE49-F238E27FC236}">
                  <a16:creationId xmlns:a16="http://schemas.microsoft.com/office/drawing/2014/main" id="{A3A4D57D-8469-40A1-A379-E6FA32AC9333}"/>
                </a:ext>
              </a:extLst>
            </p:cNvPr>
            <p:cNvGrpSpPr/>
            <p:nvPr/>
          </p:nvGrpSpPr>
          <p:grpSpPr>
            <a:xfrm>
              <a:off x="5997430" y="4075238"/>
              <a:ext cx="739809" cy="1002137"/>
              <a:chOff x="5754733" y="4078706"/>
              <a:chExt cx="754644" cy="1022232"/>
            </a:xfrm>
          </p:grpSpPr>
          <p:sp>
            <p:nvSpPr>
              <p:cNvPr id="22" name="Arrow: Right 21">
                <a:extLst>
                  <a:ext uri="{FF2B5EF4-FFF2-40B4-BE49-F238E27FC236}">
                    <a16:creationId xmlns:a16="http://schemas.microsoft.com/office/drawing/2014/main" id="{C2EE866E-899D-4580-B5E7-4AAB2A0A6B6D}"/>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3" name="Rectangle 22">
                <a:extLst>
                  <a:ext uri="{FF2B5EF4-FFF2-40B4-BE49-F238E27FC236}">
                    <a16:creationId xmlns:a16="http://schemas.microsoft.com/office/drawing/2014/main" id="{3F0D4C35-E98A-455C-A7D1-859FFC6404C9}"/>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9AE078FF-0440-4E46-9BE1-5A915C8AD9EF}"/>
                </a:ext>
              </a:extLst>
            </p:cNvPr>
            <p:cNvGrpSpPr/>
            <p:nvPr/>
          </p:nvGrpSpPr>
          <p:grpSpPr>
            <a:xfrm>
              <a:off x="9092435" y="4283285"/>
              <a:ext cx="703162" cy="967390"/>
              <a:chOff x="8911800" y="4290925"/>
              <a:chExt cx="717262" cy="986788"/>
            </a:xfrm>
          </p:grpSpPr>
          <p:sp>
            <p:nvSpPr>
              <p:cNvPr id="20" name="Arrow: Right 19">
                <a:extLst>
                  <a:ext uri="{FF2B5EF4-FFF2-40B4-BE49-F238E27FC236}">
                    <a16:creationId xmlns:a16="http://schemas.microsoft.com/office/drawing/2014/main" id="{7CFC0BD8-B7E0-4763-AC55-B57B86E11A70}"/>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1" name="Rectangle 20">
                <a:extLst>
                  <a:ext uri="{FF2B5EF4-FFF2-40B4-BE49-F238E27FC236}">
                    <a16:creationId xmlns:a16="http://schemas.microsoft.com/office/drawing/2014/main" id="{D9F2F670-5C5D-45B8-837E-3931ADEEE221}"/>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0054818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a:xfrm>
            <a:off x="588263" y="457200"/>
            <a:ext cx="11018520" cy="553998"/>
          </a:xfrm>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extLst/>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extLst/>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6087" y="445634"/>
            <a:ext cx="11015688" cy="553959"/>
          </a:xfrm>
        </p:spPr>
        <p:txBody>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95">
              <a:defRPr/>
            </a:pPr>
            <a:r>
              <a:rPr lang="en-US" sz="2353">
                <a:solidFill>
                  <a:srgbClr val="0F80D6"/>
                </a:solidFill>
                <a:cs typeface="Segoe UI" panose="020B0502040204020203" pitchFamily="34" charset="0"/>
              </a:rPr>
              <a:t>Speed</a:t>
            </a:r>
            <a:r>
              <a:rPr lang="en-US" sz="2353">
                <a:solidFill>
                  <a:srgbClr val="1A1A1A">
                    <a:lumMod val="90000"/>
                    <a:lumOff val="10000"/>
                  </a:srgbClr>
                </a:solidFill>
                <a:cs typeface="Segoe UI" panose="020B0502040204020203" pitchFamily="34" charset="0"/>
              </a:rPr>
              <a:t> </a:t>
            </a:r>
            <a:r>
              <a:rPr lang="en-US" sz="2353" i="1">
                <a:solidFill>
                  <a:srgbClr val="1A1A1A">
                    <a:lumMod val="90000"/>
                    <a:lumOff val="10000"/>
                  </a:srgbClr>
                </a:solidFill>
                <a:cs typeface="Segoe UI" panose="020B0502040204020203" pitchFamily="34" charset="0"/>
              </a:rPr>
              <a:t>and</a:t>
            </a:r>
            <a:r>
              <a:rPr lang="en-US" sz="2353">
                <a:solidFill>
                  <a:srgbClr val="1A1A1A">
                    <a:lumMod val="90000"/>
                    <a:lumOff val="10000"/>
                  </a:srgbClr>
                </a:solidFill>
                <a:cs typeface="Segoe UI" panose="020B0502040204020203" pitchFamily="34" charset="0"/>
              </a:rPr>
              <a:t> </a:t>
            </a:r>
            <a:r>
              <a:rPr lang="en-US" sz="2353">
                <a:solidFill>
                  <a:srgbClr val="0F80D6"/>
                </a:solidFill>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a:srcRect l="9653" t="13059" b="5891"/>
          <a:stretch/>
        </p:blipFill>
        <p:spPr>
          <a:xfrm>
            <a:off x="5970007" y="584857"/>
            <a:ext cx="5633729" cy="5683250"/>
          </a:xfrm>
          <a:prstGeom prst="rect">
            <a:avLst/>
          </a:prstGeom>
          <a:blipFill>
            <a:blip r:embed="rId3"/>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289858"/>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794023"/>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Workshop\Lab</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1</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Subscription Management Overview</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2215990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440448"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5" name="Text Placeholder 4">
            <a:extLst>
              <a:ext uri="{FF2B5EF4-FFF2-40B4-BE49-F238E27FC236}">
                <a16:creationId xmlns:a16="http://schemas.microsoft.com/office/drawing/2014/main" id="{416B5153-E243-403A-9E5C-64B72E402706}"/>
              </a:ext>
            </a:extLst>
          </p:cNvPr>
          <p:cNvSpPr>
            <a:spLocks noGrp="1"/>
          </p:cNvSpPr>
          <p:nvPr>
            <p:ph type="body" sz="quarter" idx="10"/>
          </p:nvPr>
        </p:nvSpPr>
        <p:spPr>
          <a:xfrm>
            <a:off x="869155" y="2085108"/>
            <a:ext cx="6571293" cy="1267192"/>
          </a:xfrm>
          <a:noFill/>
        </p:spPr>
        <p:txBody>
          <a:bodyPr vert="horz" wrap="square" lIns="537779" tIns="143408" rIns="179260" bIns="143408" rtlCol="0">
            <a:spAutoFit/>
          </a:bodyPr>
          <a:lstStyle/>
          <a:p>
            <a:pPr marL="0" indent="0">
              <a:buNone/>
            </a:pPr>
            <a:r>
              <a:rPr lang="en-US" sz="2353" dirty="0">
                <a:solidFill>
                  <a:schemeClr val="tx1"/>
                </a:solidFill>
                <a:latin typeface="+mn-lt"/>
                <a:cs typeface="Segoe UI" panose="020B0502040204020203" pitchFamily="34" charset="0"/>
              </a:rPr>
              <a:t>Organizational alignment for your Azure subscriptions through custom hierarchies </a:t>
            </a:r>
            <a:br>
              <a:rPr lang="en-US" sz="2353" dirty="0">
                <a:solidFill>
                  <a:schemeClr val="tx1"/>
                </a:solidFill>
                <a:latin typeface="+mn-lt"/>
                <a:cs typeface="Segoe UI" panose="020B0502040204020203" pitchFamily="34" charset="0"/>
              </a:rPr>
            </a:br>
            <a:r>
              <a:rPr lang="en-US" sz="2353" dirty="0">
                <a:solidFill>
                  <a:schemeClr val="tx1"/>
                </a:solidFill>
                <a:latin typeface="+mn-lt"/>
                <a:cs typeface="Segoe UI" panose="020B0502040204020203" pitchFamily="34" charset="0"/>
              </a:rPr>
              <a:t>and grouping</a:t>
            </a: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Management groups for enterprises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493232"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F7EFF4F-C04B-416C-83D1-AEF9E468D44D}"/>
              </a:ext>
            </a:extLst>
          </p:cNvPr>
          <p:cNvGrpSpPr/>
          <p:nvPr/>
        </p:nvGrpSpPr>
        <p:grpSpPr>
          <a:xfrm>
            <a:off x="538644" y="2449753"/>
            <a:ext cx="537779" cy="537779"/>
            <a:chOff x="4489773" y="2355365"/>
            <a:chExt cx="548640" cy="548640"/>
          </a:xfrm>
          <a:solidFill>
            <a:schemeClr val="bg1"/>
          </a:solidFill>
        </p:grpSpPr>
        <p:sp>
          <p:nvSpPr>
            <p:cNvPr id="8" name="Oval 7">
              <a:extLst>
                <a:ext uri="{FF2B5EF4-FFF2-40B4-BE49-F238E27FC236}">
                  <a16:creationId xmlns:a16="http://schemas.microsoft.com/office/drawing/2014/main" id="{F6070CF5-596F-4D43-994E-C8EE032C33A7}"/>
                </a:ext>
              </a:extLst>
            </p:cNvPr>
            <p:cNvSpPr/>
            <p:nvPr/>
          </p:nvSpPr>
          <p:spPr bwMode="auto">
            <a:xfrm>
              <a:off x="4489773" y="2355365"/>
              <a:ext cx="548640" cy="5486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869156" y="3404611"/>
            <a:ext cx="6571293" cy="1267192"/>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targeting of policies and spend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budgets across all subscriptions and inheritance down the hierarchies</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0352" y="3810797"/>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869156" y="4724115"/>
            <a:ext cx="6571293" cy="941334"/>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compliance and cost reporting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0352" y="4967391"/>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853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 name="Arrow: Down 2">
            <a:extLst>
              <a:ext uri="{FF2B5EF4-FFF2-40B4-BE49-F238E27FC236}">
                <a16:creationId xmlns:a16="http://schemas.microsoft.com/office/drawing/2014/main" id="{262C9B71-9BA8-4903-932A-8E076F6C9556}"/>
              </a:ext>
            </a:extLst>
          </p:cNvPr>
          <p:cNvSpPr/>
          <p:nvPr/>
        </p:nvSpPr>
        <p:spPr bwMode="auto">
          <a:xfrm>
            <a:off x="7845216" y="3037839"/>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Arrow: Down 37">
            <a:extLst>
              <a:ext uri="{FF2B5EF4-FFF2-40B4-BE49-F238E27FC236}">
                <a16:creationId xmlns:a16="http://schemas.microsoft.com/office/drawing/2014/main" id="{CFF769E0-26BA-46A0-B514-7988D98D5626}"/>
              </a:ext>
            </a:extLst>
          </p:cNvPr>
          <p:cNvSpPr/>
          <p:nvPr/>
        </p:nvSpPr>
        <p:spPr bwMode="auto">
          <a:xfrm>
            <a:off x="8806074" y="3027452"/>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4" name="Picture 18" descr="Image result for cross icons">
            <a:extLst>
              <a:ext uri="{FF2B5EF4-FFF2-40B4-BE49-F238E27FC236}">
                <a16:creationId xmlns:a16="http://schemas.microsoft.com/office/drawing/2014/main" id="{43D80F22-6255-449D-880A-883F9D205D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19133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cross icons">
            <a:extLst>
              <a:ext uri="{FF2B5EF4-FFF2-40B4-BE49-F238E27FC236}">
                <a16:creationId xmlns:a16="http://schemas.microsoft.com/office/drawing/2014/main" id="{162C78D8-F1EB-410C-BF22-DDD96A19D4B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5939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57"/>
                                        </p:tgtEl>
                                        <p:attrNameLst>
                                          <p:attrName>style.visibility</p:attrName>
                                        </p:attrNameLst>
                                      </p:cBhvr>
                                      <p:to>
                                        <p:strVal val="visible"/>
                                      </p:to>
                                    </p:set>
                                    <p:animEffect transition="in" filter="fade">
                                      <p:cBhvr>
                                        <p:cTn id="49" dur="500"/>
                                        <p:tgtEl>
                                          <p:spTgt spid="20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20" grpId="0" animBg="1"/>
      <p:bldP spid="14" grpId="0" animBg="1"/>
      <p:bldP spid="43" grpId="0" animBg="1"/>
      <p:bldP spid="47" grpId="0" animBg="1"/>
      <p:bldP spid="63" grpId="0"/>
      <p:bldP spid="64" grpId="0"/>
      <p:bldP spid="2057" grpId="0"/>
      <p:bldP spid="3"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19" name="Rectangle 18">
            <a:extLst>
              <a:ext uri="{FF2B5EF4-FFF2-40B4-BE49-F238E27FC236}">
                <a16:creationId xmlns:a16="http://schemas.microsoft.com/office/drawing/2014/main" id="{B7083446-FF18-4092-AC74-EB8ACFBA380A}"/>
              </a:ext>
            </a:extLst>
          </p:cNvPr>
          <p:cNvSpPr/>
          <p:nvPr/>
        </p:nvSpPr>
        <p:spPr bwMode="auto">
          <a:xfrm>
            <a:off x="8112957" y="2909690"/>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42C329F-B0DB-4327-A003-B4421F4F3364}"/>
              </a:ext>
            </a:extLst>
          </p:cNvPr>
          <p:cNvCxnSpPr/>
          <p:nvPr/>
        </p:nvCxnSpPr>
        <p:spPr>
          <a:xfrm flipH="1">
            <a:off x="8041396" y="3410747"/>
            <a:ext cx="494760"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FFAD99-E21E-4EBB-A025-F11A5C3F706D}"/>
              </a:ext>
            </a:extLst>
          </p:cNvPr>
          <p:cNvCxnSpPr>
            <a:cxnSpLocks/>
          </p:cNvCxnSpPr>
          <p:nvPr/>
        </p:nvCxnSpPr>
        <p:spPr>
          <a:xfrm>
            <a:off x="8536156" y="3410747"/>
            <a:ext cx="466099"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6" name="TextBox 2055">
            <a:extLst>
              <a:ext uri="{FF2B5EF4-FFF2-40B4-BE49-F238E27FC236}">
                <a16:creationId xmlns:a16="http://schemas.microsoft.com/office/drawing/2014/main" id="{90F93431-0EC6-4872-A6A3-D8FC6C392C88}"/>
              </a:ext>
            </a:extLst>
          </p:cNvPr>
          <p:cNvSpPr txBox="1"/>
          <p:nvPr/>
        </p:nvSpPr>
        <p:spPr>
          <a:xfrm>
            <a:off x="8158684" y="2860166"/>
            <a:ext cx="756410" cy="615388"/>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Mgmt</a:t>
            </a:r>
            <a:br>
              <a:rPr kumimoji="0" lang="en-US" sz="1176" b="0" i="0" u="none" strike="noStrike" kern="1200" cap="none" spc="0" normalizeH="0" baseline="0" noProof="0" dirty="0">
                <a:ln>
                  <a:noFill/>
                </a:ln>
                <a:solidFill>
                  <a:srgbClr val="FFFFFF"/>
                </a:solidFill>
                <a:effectLst/>
                <a:uLnTx/>
                <a:uFillTx/>
                <a:latin typeface="Segoe UI Semilight"/>
                <a:ea typeface="+mn-ea"/>
                <a:cs typeface="+mn-cs"/>
              </a:rPr>
            </a:b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group</a:t>
            </a:r>
          </a:p>
        </p:txBody>
      </p: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8" name="Arrow: Down 37">
            <a:extLst>
              <a:ext uri="{FF2B5EF4-FFF2-40B4-BE49-F238E27FC236}">
                <a16:creationId xmlns:a16="http://schemas.microsoft.com/office/drawing/2014/main" id="{426BB89C-6C60-4333-B339-F4F6E654C735}"/>
              </a:ext>
            </a:extLst>
          </p:cNvPr>
          <p:cNvSpPr/>
          <p:nvPr/>
        </p:nvSpPr>
        <p:spPr bwMode="auto">
          <a:xfrm>
            <a:off x="8339974" y="2419236"/>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18" descr="Image result for cross icons">
            <a:extLst>
              <a:ext uri="{FF2B5EF4-FFF2-40B4-BE49-F238E27FC236}">
                <a16:creationId xmlns:a16="http://schemas.microsoft.com/office/drawing/2014/main" id="{D792E57E-B4A3-4AB9-BE0B-8B1A9925A8A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97247" y="2883022"/>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cross icons">
            <a:extLst>
              <a:ext uri="{FF2B5EF4-FFF2-40B4-BE49-F238E27FC236}">
                <a16:creationId xmlns:a16="http://schemas.microsoft.com/office/drawing/2014/main" id="{212310B1-E2E5-4E31-A435-BC1B1CC0834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65415" y="3557690"/>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Image result for cross icons">
            <a:extLst>
              <a:ext uri="{FF2B5EF4-FFF2-40B4-BE49-F238E27FC236}">
                <a16:creationId xmlns:a16="http://schemas.microsoft.com/office/drawing/2014/main" id="{C621DBF2-8937-4A02-8EAF-931684ECC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207439" y="3563331"/>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4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fade">
                                      <p:cBhvr>
                                        <p:cTn id="16" dur="500"/>
                                        <p:tgtEl>
                                          <p:spTgt spid="205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56"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349825" y="1150879"/>
            <a:ext cx="793277" cy="3040013"/>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Enterprise Portal</a:t>
            </a:r>
          </a:p>
        </p:txBody>
      </p:sp>
      <p:sp>
        <p:nvSpPr>
          <p:cNvPr id="32" name="Rectangle 31"/>
          <p:cNvSpPr/>
          <p:nvPr/>
        </p:nvSpPr>
        <p:spPr>
          <a:xfrm>
            <a:off x="1219891" y="1161889"/>
            <a:ext cx="10419940" cy="5627824"/>
          </a:xfrm>
          <a:prstGeom prst="rect">
            <a:avLst/>
          </a:prstGeom>
        </p:spPr>
        <p:txBody>
          <a:bodyPr wrap="square">
            <a:spAutoFit/>
          </a:bodyPr>
          <a:lstStyle/>
          <a:p>
            <a:pPr defTabSz="914225">
              <a:spcAft>
                <a:spcPts val="600"/>
              </a:spcAft>
              <a:defRPr/>
            </a:pPr>
            <a:r>
              <a:rPr lang="en-US" sz="1400" b="1" kern="0" dirty="0">
                <a:solidFill>
                  <a:srgbClr val="000000">
                    <a:alpha val="99000"/>
                  </a:srgbClr>
                </a:solidFill>
                <a:latin typeface="Segoe UI" panose="020B0502040204020203" pitchFamily="34" charset="0"/>
              </a:rPr>
              <a:t>Enterprise Administrator : </a:t>
            </a:r>
            <a:r>
              <a:rPr lang="en-US" sz="1400" b="1" kern="0" dirty="0">
                <a:solidFill>
                  <a:srgbClr val="000000">
                    <a:alpha val="99000"/>
                  </a:srgbClr>
                </a:solidFill>
                <a:latin typeface="Segoe UI" panose="020B0502040204020203" pitchFamily="34" charset="0"/>
                <a:hlinkClick r:id="rId3"/>
              </a:rPr>
              <a:t>https://ea.azure.com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other Enterprise and Department Administrators,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or associate Accounts to the Enrollment,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and charges data across all Accounts and Subscriptions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the monetary commitment balance associated to the Enrollment.  </a:t>
            </a:r>
          </a:p>
          <a:p>
            <a:pPr defTabSz="914225">
              <a:spcAft>
                <a:spcPts val="600"/>
              </a:spcAft>
              <a:defRPr/>
            </a:pPr>
            <a:r>
              <a:rPr lang="en-US" sz="1000" kern="0" dirty="0">
                <a:solidFill>
                  <a:srgbClr val="000000">
                    <a:alpha val="99000"/>
                  </a:srgbClr>
                </a:solidFill>
                <a:latin typeface="Segoe UI" panose="020B0502040204020203" pitchFamily="34" charset="0"/>
              </a:rPr>
              <a:t>There is no limit to the number of Enterprise Administrators on an Enrollment. </a:t>
            </a:r>
          </a:p>
          <a:p>
            <a:pPr defTabSz="914225">
              <a:spcAft>
                <a:spcPts val="600"/>
              </a:spcAft>
              <a:defRPr/>
            </a:pPr>
            <a:r>
              <a:rPr lang="en-US" sz="1400" b="1" kern="0" dirty="0">
                <a:solidFill>
                  <a:srgbClr val="000000">
                    <a:alpha val="99000"/>
                  </a:srgbClr>
                </a:solidFill>
                <a:latin typeface="Segoe UI" panose="020B0502040204020203" pitchFamily="34" charset="0"/>
              </a:rPr>
              <a:t>Department Administrator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Edit their department name and cost center,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Manage department admins,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accounts to the enrollment and their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Remove accounts from their departments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Department charges if enabled by the Enterprise Admin.</a:t>
            </a:r>
          </a:p>
          <a:p>
            <a:pPr defTabSz="914225">
              <a:spcAft>
                <a:spcPts val="600"/>
              </a:spcAft>
              <a:defRPr/>
            </a:pPr>
            <a:r>
              <a:rPr lang="en-US" sz="1400" b="1" kern="0" dirty="0">
                <a:solidFill>
                  <a:srgbClr val="000000">
                    <a:alpha val="99000"/>
                  </a:srgbClr>
                </a:solidFill>
                <a:latin typeface="Segoe UI" panose="020B0502040204020203" pitchFamily="34" charset="0"/>
              </a:rPr>
              <a:t>Account Owner : </a:t>
            </a:r>
            <a:r>
              <a:rPr lang="en-US" sz="1400" b="1" kern="0" dirty="0">
                <a:solidFill>
                  <a:srgbClr val="000000">
                    <a:alpha val="99000"/>
                  </a:srgbClr>
                </a:solidFill>
                <a:latin typeface="Segoe UI" panose="020B0502040204020203" pitchFamily="34" charset="0"/>
                <a:hlinkClick r:id="rId4"/>
              </a:rPr>
              <a:t>https://account.windowsazure.com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Subscriptions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Update the Service Administrator and Co-Administrator for an individual  Subscription,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data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Account charges if enabled by the Enterprise Administrator.  </a:t>
            </a:r>
          </a:p>
          <a:p>
            <a:pPr defTabSz="914225">
              <a:spcAft>
                <a:spcPts val="600"/>
              </a:spcAft>
              <a:defRPr/>
            </a:pPr>
            <a:r>
              <a:rPr lang="en-US" sz="1200" kern="0" dirty="0">
                <a:solidFill>
                  <a:srgbClr val="000000">
                    <a:alpha val="99000"/>
                  </a:srgbClr>
                </a:solidFill>
                <a:latin typeface="Segoe UI" panose="020B0502040204020203" pitchFamily="34" charset="0"/>
              </a:rPr>
              <a:t>The Account Owner will not have visibility of the monetary commitment balance unless they also have Enterprise Administrator rights.</a:t>
            </a:r>
          </a:p>
          <a:p>
            <a:pPr defTabSz="914225">
              <a:spcAft>
                <a:spcPts val="600"/>
              </a:spcAft>
              <a:defRPr/>
            </a:pPr>
            <a:r>
              <a:rPr lang="en-US" sz="1400" b="1" kern="0" dirty="0">
                <a:solidFill>
                  <a:srgbClr val="000000">
                    <a:alpha val="99000"/>
                  </a:srgbClr>
                </a:solidFill>
                <a:latin typeface="Segoe UI" panose="020B0502040204020203" pitchFamily="34" charset="0"/>
              </a:rPr>
              <a:t>Service Administrator : </a:t>
            </a:r>
            <a:r>
              <a:rPr lang="en-US" sz="1400" b="1" kern="0" dirty="0">
                <a:solidFill>
                  <a:srgbClr val="000000">
                    <a:alpha val="99000"/>
                  </a:srgbClr>
                </a:solidFill>
                <a:latin typeface="Segoe UI" panose="020B0502040204020203" pitchFamily="34" charset="0"/>
                <a:hlinkClick r:id="rId5"/>
              </a:rPr>
              <a:t>https://portal.azure.com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Access and manage Subscriptions and development projects within the Azure Management Portal. </a:t>
            </a:r>
          </a:p>
          <a:p>
            <a:pPr defTabSz="914225">
              <a:spcAft>
                <a:spcPts val="600"/>
              </a:spcAft>
              <a:defRPr/>
            </a:pPr>
            <a:r>
              <a:rPr lang="en-US" sz="1200" kern="0" dirty="0">
                <a:solidFill>
                  <a:srgbClr val="000000">
                    <a:alpha val="99000"/>
                  </a:srgbClr>
                </a:solidFill>
                <a:latin typeface="Segoe UI" panose="020B0502040204020203" pitchFamily="34" charset="0"/>
              </a:rPr>
              <a:t>The Service Administrator does not have access to the Enterprise Portal unless they also have one of the other two roles.  </a:t>
            </a:r>
          </a:p>
          <a:p>
            <a:pPr defTabSz="914225">
              <a:spcAft>
                <a:spcPts val="600"/>
              </a:spcAft>
              <a:defRPr/>
            </a:pPr>
            <a:r>
              <a:rPr lang="en-US" sz="1200" kern="0" dirty="0">
                <a:solidFill>
                  <a:srgbClr val="000000">
                    <a:alpha val="99000"/>
                  </a:srgbClr>
                </a:solidFill>
                <a:latin typeface="Segoe UI" panose="020B0502040204020203" pitchFamily="34" charset="0"/>
              </a:rPr>
              <a:t>Subscription roles can be set using Role Based Access with roles defined in Azure Active Directory</a:t>
            </a:r>
          </a:p>
        </p:txBody>
      </p:sp>
      <p:sp>
        <p:nvSpPr>
          <p:cNvPr id="5" name="Rectangle 4"/>
          <p:cNvSpPr/>
          <p:nvPr/>
        </p:nvSpPr>
        <p:spPr bwMode="auto">
          <a:xfrm>
            <a:off x="349826" y="4339017"/>
            <a:ext cx="793277" cy="1299469"/>
          </a:xfrm>
          <a:prstGeom prst="rect">
            <a:avLst/>
          </a:prstGeom>
          <a:gradFill>
            <a:gsLst>
              <a:gs pos="0">
                <a:srgbClr val="8488C4"/>
              </a:gs>
              <a:gs pos="53000">
                <a:srgbClr val="D4DEFF"/>
              </a:gs>
              <a:gs pos="83000">
                <a:srgbClr val="D4DEFF"/>
              </a:gs>
              <a:gs pos="100000">
                <a:srgbClr val="96AB94"/>
              </a:gs>
            </a:gsLst>
            <a:lin ang="5400000" scaled="0"/>
          </a:gra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Account Portal</a:t>
            </a:r>
          </a:p>
        </p:txBody>
      </p:sp>
      <p:sp>
        <p:nvSpPr>
          <p:cNvPr id="6" name="Rectangle 5"/>
          <p:cNvSpPr/>
          <p:nvPr/>
        </p:nvSpPr>
        <p:spPr bwMode="auto">
          <a:xfrm>
            <a:off x="349826" y="5790865"/>
            <a:ext cx="793277" cy="914270"/>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err="1">
                <a:solidFill>
                  <a:srgbClr val="000000"/>
                </a:solidFill>
                <a:latin typeface="Calibri" pitchFamily="34" charset="0"/>
              </a:rPr>
              <a:t>Mgmt</a:t>
            </a:r>
            <a:r>
              <a:rPr lang="en-US" sz="1100" b="1" kern="0" dirty="0">
                <a:solidFill>
                  <a:srgbClr val="000000"/>
                </a:solidFill>
                <a:latin typeface="Calibri" pitchFamily="34" charset="0"/>
              </a:rPr>
              <a:t> Portal</a:t>
            </a:r>
          </a:p>
        </p:txBody>
      </p:sp>
      <p:sp>
        <p:nvSpPr>
          <p:cNvPr id="2" name="Title 1"/>
          <p:cNvSpPr>
            <a:spLocks noGrp="1"/>
          </p:cNvSpPr>
          <p:nvPr>
            <p:ph type="title" idx="4294967295"/>
          </p:nvPr>
        </p:nvSpPr>
        <p:spPr>
          <a:xfrm>
            <a:off x="865" y="138580"/>
            <a:ext cx="11172829" cy="666655"/>
          </a:xfrm>
        </p:spPr>
        <p:txBody>
          <a:bodyPr>
            <a:noAutofit/>
          </a:bodyPr>
          <a:lstStyle/>
          <a:p>
            <a:pPr algn="ctr"/>
            <a:r>
              <a:rPr lang="en-US" sz="3600" dirty="0">
                <a:solidFill>
                  <a:schemeClr val="accent1"/>
                </a:solidFill>
                <a:latin typeface="Segoe UI Light" panose="020B0502040204020203" pitchFamily="34" charset="0"/>
                <a:cs typeface="Segoe UI Light" panose="020B0502040204020203" pitchFamily="34" charset="0"/>
              </a:rPr>
              <a:t>Enterprise Azure Roles and Portals</a:t>
            </a:r>
          </a:p>
        </p:txBody>
      </p:sp>
      <p:grpSp>
        <p:nvGrpSpPr>
          <p:cNvPr id="8" name="Group 7"/>
          <p:cNvGrpSpPr/>
          <p:nvPr/>
        </p:nvGrpSpPr>
        <p:grpSpPr>
          <a:xfrm>
            <a:off x="5913688" y="1785555"/>
            <a:ext cx="5928486" cy="2829870"/>
            <a:chOff x="5878954" y="786089"/>
            <a:chExt cx="5929327" cy="2830272"/>
          </a:xfrm>
        </p:grpSpPr>
        <p:sp>
          <p:nvSpPr>
            <p:cNvPr id="35" name="Rounded Rectangle 4"/>
            <p:cNvSpPr/>
            <p:nvPr/>
          </p:nvSpPr>
          <p:spPr>
            <a:xfrm>
              <a:off x="9204159" y="786089"/>
              <a:ext cx="1185265" cy="369603"/>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 Enrollment</a:t>
              </a:r>
            </a:p>
          </p:txBody>
        </p:sp>
        <p:sp>
          <p:nvSpPr>
            <p:cNvPr id="39" name="Rounded Rectangle 7"/>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A</a:t>
              </a:r>
            </a:p>
          </p:txBody>
        </p:sp>
        <p:sp>
          <p:nvSpPr>
            <p:cNvPr id="43" name="Rounded Rectangle 10"/>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1</a:t>
              </a:r>
            </a:p>
          </p:txBody>
        </p:sp>
        <p:sp>
          <p:nvSpPr>
            <p:cNvPr id="47" name="Rounded Rectangle 13"/>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2</a:t>
              </a:r>
            </a:p>
          </p:txBody>
        </p:sp>
        <p:sp>
          <p:nvSpPr>
            <p:cNvPr id="55" name="Rounded Rectangle 19"/>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3</a:t>
              </a:r>
            </a:p>
          </p:txBody>
        </p:sp>
        <p:sp>
          <p:nvSpPr>
            <p:cNvPr id="56" name="Rounded Rectangle 7"/>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B</a:t>
              </a:r>
            </a:p>
          </p:txBody>
        </p:sp>
        <p:sp>
          <p:nvSpPr>
            <p:cNvPr id="57" name="Right Brace 56"/>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58" name="Right Brace 57"/>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60" name="Straight Connector 59"/>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ounded Rectangle 7"/>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A </a:t>
              </a:r>
            </a:p>
          </p:txBody>
        </p:sp>
        <p:sp>
          <p:nvSpPr>
            <p:cNvPr id="26" name="Rounded Rectangle 7"/>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C</a:t>
              </a:r>
            </a:p>
          </p:txBody>
        </p:sp>
        <p:sp>
          <p:nvSpPr>
            <p:cNvPr id="27" name="Rounded Rectangle 19"/>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4</a:t>
              </a:r>
            </a:p>
          </p:txBody>
        </p:sp>
        <p:cxnSp>
          <p:nvCxnSpPr>
            <p:cNvPr id="29" name="Straight Connector 28"/>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16200000">
              <a:off x="9585459" y="69047"/>
              <a:ext cx="422667" cy="2755243"/>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31" name="Straight Connector 30"/>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ounded Rectangle 7"/>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B</a:t>
              </a:r>
            </a:p>
          </p:txBody>
        </p:sp>
      </p:grpSp>
    </p:spTree>
    <p:extLst>
      <p:ext uri="{BB962C8B-B14F-4D97-AF65-F5344CB8AC3E}">
        <p14:creationId xmlns:p14="http://schemas.microsoft.com/office/powerpoint/2010/main" val="4850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Subscription Setup Methodology</a:t>
            </a:r>
          </a:p>
        </p:txBody>
      </p:sp>
      <p:sp>
        <p:nvSpPr>
          <p:cNvPr id="9" name="TextBox 8"/>
          <p:cNvSpPr txBox="1"/>
          <p:nvPr/>
        </p:nvSpPr>
        <p:spPr>
          <a:xfrm>
            <a:off x="510909" y="1922979"/>
            <a:ext cx="5092792" cy="3943772"/>
          </a:xfrm>
          <a:prstGeom prst="rect">
            <a:avLst/>
          </a:prstGeom>
          <a:noFill/>
        </p:spPr>
        <p:txBody>
          <a:bodyPr wrap="square" rtlCol="0">
            <a:spAutoFit/>
          </a:bodyPr>
          <a:lstStyle/>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Only the Account Owner has the ability to create Subscriptions. Subscriptions may have any combination of services associated to them. </a:t>
            </a:r>
          </a:p>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Creating different Subscriptions for each environment of your applications and assigning a different Service Administrator and Co-Administrators to each subscription can be used to help control access to development projects and environments within your organization.</a:t>
            </a:r>
            <a:endParaRPr lang="en-US" kern="0" dirty="0">
              <a:solidFill>
                <a:srgbClr val="000000"/>
              </a:solidFill>
              <a:latin typeface="Segoe UI" panose="020B0502040204020203" pitchFamily="34" charset="0"/>
            </a:endParaRPr>
          </a:p>
        </p:txBody>
      </p:sp>
      <p:sp>
        <p:nvSpPr>
          <p:cNvPr id="13" name="Rounded Rectangle 4"/>
          <p:cNvSpPr/>
          <p:nvPr/>
        </p:nvSpPr>
        <p:spPr>
          <a:xfrm>
            <a:off x="7940339" y="1463320"/>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a:t>
            </a:r>
          </a:p>
        </p:txBody>
      </p:sp>
      <p:sp>
        <p:nvSpPr>
          <p:cNvPr id="14" name="Rounded Rectangle 7"/>
          <p:cNvSpPr/>
          <p:nvPr/>
        </p:nvSpPr>
        <p:spPr>
          <a:xfrm>
            <a:off x="6742021" y="2668159"/>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1</a:t>
            </a:r>
          </a:p>
        </p:txBody>
      </p:sp>
      <p:sp>
        <p:nvSpPr>
          <p:cNvPr id="15" name="Rounded Rectangle 10"/>
          <p:cNvSpPr/>
          <p:nvPr/>
        </p:nvSpPr>
        <p:spPr>
          <a:xfrm>
            <a:off x="5959607"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1</a:t>
            </a:r>
          </a:p>
        </p:txBody>
      </p:sp>
      <p:sp>
        <p:nvSpPr>
          <p:cNvPr id="16" name="Rounded Rectangle 13"/>
          <p:cNvSpPr/>
          <p:nvPr/>
        </p:nvSpPr>
        <p:spPr>
          <a:xfrm>
            <a:off x="7531040"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2</a:t>
            </a:r>
          </a:p>
        </p:txBody>
      </p:sp>
      <p:sp>
        <p:nvSpPr>
          <p:cNvPr id="17" name="Rounded Rectangle 19"/>
          <p:cNvSpPr/>
          <p:nvPr/>
        </p:nvSpPr>
        <p:spPr>
          <a:xfrm>
            <a:off x="9102475" y="3756027"/>
            <a:ext cx="1185097" cy="33751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3</a:t>
            </a:r>
          </a:p>
        </p:txBody>
      </p:sp>
      <p:sp>
        <p:nvSpPr>
          <p:cNvPr id="18" name="Rounded Rectangle 7"/>
          <p:cNvSpPr/>
          <p:nvPr/>
        </p:nvSpPr>
        <p:spPr>
          <a:xfrm>
            <a:off x="9103620" y="2630225"/>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2</a:t>
            </a:r>
          </a:p>
        </p:txBody>
      </p:sp>
      <p:sp>
        <p:nvSpPr>
          <p:cNvPr id="19" name="Right Brace 18"/>
          <p:cNvSpPr/>
          <p:nvPr/>
        </p:nvSpPr>
        <p:spPr>
          <a:xfrm rot="16200000">
            <a:off x="8195308" y="1065962"/>
            <a:ext cx="675154" cy="2384138"/>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0" name="Right Brace 19"/>
          <p:cNvSpPr/>
          <p:nvPr/>
        </p:nvSpPr>
        <p:spPr>
          <a:xfrm rot="16200000">
            <a:off x="7010274" y="2574511"/>
            <a:ext cx="632957" cy="1589422"/>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21" name="Straight Connector 20"/>
          <p:cNvCxnSpPr/>
          <p:nvPr/>
        </p:nvCxnSpPr>
        <p:spPr>
          <a:xfrm>
            <a:off x="9696818" y="3038678"/>
            <a:ext cx="0" cy="61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5492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1-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2-</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3-</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4-</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3" name="TextBox 22"/>
          <p:cNvSpPr txBox="1"/>
          <p:nvPr/>
        </p:nvSpPr>
        <p:spPr>
          <a:xfrm>
            <a:off x="7530283" y="4224639"/>
            <a:ext cx="1210069" cy="388898"/>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5-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p:txBody>
      </p:sp>
      <p:sp>
        <p:nvSpPr>
          <p:cNvPr id="25" name="TextBox 24"/>
          <p:cNvSpPr txBox="1"/>
          <p:nvPr/>
        </p:nvSpPr>
        <p:spPr>
          <a:xfrm>
            <a:off x="909157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6-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7-</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8-</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9-</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4" name="Rounded Rectangle 4"/>
          <p:cNvSpPr/>
          <p:nvPr/>
        </p:nvSpPr>
        <p:spPr>
          <a:xfrm>
            <a:off x="7940339" y="2073256"/>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1</a:t>
            </a:r>
          </a:p>
        </p:txBody>
      </p:sp>
    </p:spTree>
    <p:extLst>
      <p:ext uri="{BB962C8B-B14F-4D97-AF65-F5344CB8AC3E}">
        <p14:creationId xmlns:p14="http://schemas.microsoft.com/office/powerpoint/2010/main" val="15919631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0BF53-1626-4F21-A278-F57BAB75874F}"/>
              </a:ext>
            </a:extLst>
          </p:cNvPr>
          <p:cNvSpPr>
            <a:spLocks noGrp="1"/>
          </p:cNvSpPr>
          <p:nvPr>
            <p:ph type="title"/>
          </p:nvPr>
        </p:nvSpPr>
        <p:spPr>
          <a:xfrm>
            <a:off x="588263" y="457201"/>
            <a:ext cx="11018520" cy="553999"/>
          </a:xfrm>
        </p:spPr>
        <p:txBody>
          <a:bodyPr/>
          <a:lstStyle/>
          <a:p>
            <a:pPr algn="ctr"/>
            <a:r>
              <a:rPr lang="en-US" b="0" dirty="0">
                <a:solidFill>
                  <a:schemeClr val="accent1"/>
                </a:solidFill>
                <a:latin typeface="Segoe UI Light" panose="020B0502040204020203" pitchFamily="34" charset="0"/>
                <a:cs typeface="Segoe UI Light" panose="020B0502040204020203" pitchFamily="34" charset="0"/>
              </a:rPr>
              <a:t>Ensure Connected Subscriptions Are Managed</a:t>
            </a:r>
          </a:p>
        </p:txBody>
      </p:sp>
      <p:sp>
        <p:nvSpPr>
          <p:cNvPr id="9" name="Rectangle 8">
            <a:extLst>
              <a:ext uri="{FF2B5EF4-FFF2-40B4-BE49-F238E27FC236}">
                <a16:creationId xmlns:a16="http://schemas.microsoft.com/office/drawing/2014/main" id="{CA963A1A-2EA6-433E-887C-FBEEC9945DFD}"/>
              </a:ext>
            </a:extLst>
          </p:cNvPr>
          <p:cNvSpPr/>
          <p:nvPr/>
        </p:nvSpPr>
        <p:spPr>
          <a:xfrm>
            <a:off x="645261" y="6123435"/>
            <a:ext cx="1122173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http://aka.ms/magicbutton</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 Guidance on discovering connected tenants (and enabling Privileged Identity Management (PIM) for them)</a:t>
            </a:r>
          </a:p>
        </p:txBody>
      </p:sp>
      <p:grpSp>
        <p:nvGrpSpPr>
          <p:cNvPr id="2" name="Group 1">
            <a:extLst>
              <a:ext uri="{FF2B5EF4-FFF2-40B4-BE49-F238E27FC236}">
                <a16:creationId xmlns:a16="http://schemas.microsoft.com/office/drawing/2014/main" id="{AD9A8042-9113-4842-A0DA-C5026D695C00}"/>
              </a:ext>
            </a:extLst>
          </p:cNvPr>
          <p:cNvGrpSpPr/>
          <p:nvPr/>
        </p:nvGrpSpPr>
        <p:grpSpPr>
          <a:xfrm>
            <a:off x="588263" y="1408724"/>
            <a:ext cx="3229389" cy="4349061"/>
            <a:chOff x="588263" y="1408724"/>
            <a:chExt cx="3229389" cy="4349061"/>
          </a:xfrm>
        </p:grpSpPr>
        <p:grpSp>
          <p:nvGrpSpPr>
            <p:cNvPr id="170" name="Group 169">
              <a:extLst>
                <a:ext uri="{FF2B5EF4-FFF2-40B4-BE49-F238E27FC236}">
                  <a16:creationId xmlns:a16="http://schemas.microsoft.com/office/drawing/2014/main" id="{3204003E-E3AE-4EAB-B512-B1E9985EA5D4}"/>
                </a:ext>
              </a:extLst>
            </p:cNvPr>
            <p:cNvGrpSpPr/>
            <p:nvPr/>
          </p:nvGrpSpPr>
          <p:grpSpPr>
            <a:xfrm>
              <a:off x="588263" y="1774374"/>
              <a:ext cx="3229389" cy="3983411"/>
              <a:chOff x="588261" y="1179288"/>
              <a:chExt cx="3229389" cy="3983411"/>
            </a:xfrm>
          </p:grpSpPr>
          <p:sp>
            <p:nvSpPr>
              <p:cNvPr id="98" name="Rectangle 97">
                <a:extLst>
                  <a:ext uri="{FF2B5EF4-FFF2-40B4-BE49-F238E27FC236}">
                    <a16:creationId xmlns:a16="http://schemas.microsoft.com/office/drawing/2014/main" id="{C05A8595-62BA-4B9D-A66F-8F7339A2643C}"/>
                  </a:ext>
                </a:extLst>
              </p:cNvPr>
              <p:cNvSpPr/>
              <p:nvPr/>
            </p:nvSpPr>
            <p:spPr bwMode="auto">
              <a:xfrm>
                <a:off x="617250" y="1179288"/>
                <a:ext cx="3200400" cy="3983411"/>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40633472-D42D-4C0F-81AF-4B1C14490B4E}"/>
                  </a:ext>
                </a:extLst>
              </p:cNvPr>
              <p:cNvSpPr txBox="1"/>
              <p:nvPr/>
            </p:nvSpPr>
            <p:spPr>
              <a:xfrm>
                <a:off x="588261" y="3119379"/>
                <a:ext cx="3200402" cy="1526572"/>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Ideal configuration is for subscriptions to be centrally controlled and managed</a:t>
                </a:r>
              </a:p>
            </p:txBody>
          </p:sp>
          <p:grpSp>
            <p:nvGrpSpPr>
              <p:cNvPr id="169" name="Group 168">
                <a:extLst>
                  <a:ext uri="{FF2B5EF4-FFF2-40B4-BE49-F238E27FC236}">
                    <a16:creationId xmlns:a16="http://schemas.microsoft.com/office/drawing/2014/main" id="{DF70D02C-3FD1-4EDE-8F26-AA8DFF6055F7}"/>
                  </a:ext>
                </a:extLst>
              </p:cNvPr>
              <p:cNvGrpSpPr/>
              <p:nvPr/>
            </p:nvGrpSpPr>
            <p:grpSpPr>
              <a:xfrm>
                <a:off x="1304852" y="1682869"/>
                <a:ext cx="1920371" cy="1395283"/>
                <a:chOff x="1304852" y="1682869"/>
                <a:chExt cx="1920371" cy="1395283"/>
              </a:xfrm>
            </p:grpSpPr>
            <p:grpSp>
              <p:nvGrpSpPr>
                <p:cNvPr id="75" name="Group 74">
                  <a:extLst>
                    <a:ext uri="{FF2B5EF4-FFF2-40B4-BE49-F238E27FC236}">
                      <a16:creationId xmlns:a16="http://schemas.microsoft.com/office/drawing/2014/main" id="{AE1EBB6A-EC58-45BF-B072-C3B834CFE009}"/>
                    </a:ext>
                  </a:extLst>
                </p:cNvPr>
                <p:cNvGrpSpPr/>
                <p:nvPr/>
              </p:nvGrpSpPr>
              <p:grpSpPr>
                <a:xfrm>
                  <a:off x="1855944" y="2213901"/>
                  <a:ext cx="864251" cy="864251"/>
                  <a:chOff x="1739314" y="2249065"/>
                  <a:chExt cx="864251" cy="864251"/>
                </a:xfrm>
              </p:grpSpPr>
              <p:sp>
                <p:nvSpPr>
                  <p:cNvPr id="48" name="building_1">
                    <a:extLst>
                      <a:ext uri="{FF2B5EF4-FFF2-40B4-BE49-F238E27FC236}">
                        <a16:creationId xmlns:a16="http://schemas.microsoft.com/office/drawing/2014/main" id="{15DCA5D5-E02B-43D1-8200-087206FF534C}"/>
                      </a:ext>
                    </a:extLst>
                  </p:cNvPr>
                  <p:cNvSpPr>
                    <a:spLocks noChangeAspect="1" noEditPoints="1"/>
                  </p:cNvSpPr>
                  <p:nvPr/>
                </p:nvSpPr>
                <p:spPr bwMode="auto">
                  <a:xfrm>
                    <a:off x="1890139" y="2396745"/>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Arc 73">
                    <a:extLst>
                      <a:ext uri="{FF2B5EF4-FFF2-40B4-BE49-F238E27FC236}">
                        <a16:creationId xmlns:a16="http://schemas.microsoft.com/office/drawing/2014/main" id="{D249AE28-FFC6-4579-A10C-7AE041A77A5F}"/>
                      </a:ext>
                    </a:extLst>
                  </p:cNvPr>
                  <p:cNvSpPr/>
                  <p:nvPr/>
                </p:nvSpPr>
                <p:spPr>
                  <a:xfrm>
                    <a:off x="1739314" y="2249065"/>
                    <a:ext cx="864251" cy="864251"/>
                  </a:xfrm>
                  <a:prstGeom prst="arc">
                    <a:avLst>
                      <a:gd name="adj1" fmla="val 8253141"/>
                      <a:gd name="adj2" fmla="val 2545913"/>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FB35E13E-BCD0-4397-B1FD-D5F2B1141ED1}"/>
                    </a:ext>
                  </a:extLst>
                </p:cNvPr>
                <p:cNvSpPr/>
                <p:nvPr/>
              </p:nvSpPr>
              <p:spPr bwMode="auto">
                <a:xfrm rot="21162043">
                  <a:off x="2769005" y="1847823"/>
                  <a:ext cx="274320" cy="27432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965F602-F15F-4265-A7FC-11EE625EC743}"/>
                    </a:ext>
                  </a:extLst>
                </p:cNvPr>
                <p:cNvSpPr/>
                <p:nvPr/>
              </p:nvSpPr>
              <p:spPr bwMode="auto">
                <a:xfrm>
                  <a:off x="2198331" y="1682869"/>
                  <a:ext cx="228600" cy="228600"/>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D4F4995F-3BCB-45E3-878A-E59831C528E7}"/>
                    </a:ext>
                  </a:extLst>
                </p:cNvPr>
                <p:cNvSpPr/>
                <p:nvPr/>
              </p:nvSpPr>
              <p:spPr bwMode="auto">
                <a:xfrm>
                  <a:off x="2989364" y="2340069"/>
                  <a:ext cx="235859" cy="235859"/>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Isosceles Triangle 17">
                  <a:extLst>
                    <a:ext uri="{FF2B5EF4-FFF2-40B4-BE49-F238E27FC236}">
                      <a16:creationId xmlns:a16="http://schemas.microsoft.com/office/drawing/2014/main" id="{2E47E7A4-8638-45F1-9F6F-4BF54752673F}"/>
                    </a:ext>
                  </a:extLst>
                </p:cNvPr>
                <p:cNvSpPr/>
                <p:nvPr/>
              </p:nvSpPr>
              <p:spPr bwMode="auto">
                <a:xfrm>
                  <a:off x="1304852" y="2324724"/>
                  <a:ext cx="274320" cy="274320"/>
                </a:xfrm>
                <a:prstGeom prst="triangl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FE89ACA1-9879-466A-999F-01B7BE5EC21A}"/>
                    </a:ext>
                  </a:extLst>
                </p:cNvPr>
                <p:cNvCxnSpPr>
                  <a:cxnSpLocks/>
                  <a:endCxn id="30" idx="2"/>
                </p:cNvCxnSpPr>
                <p:nvPr/>
              </p:nvCxnSpPr>
              <p:spPr>
                <a:xfrm flipH="1" flipV="1">
                  <a:off x="1694221" y="2083992"/>
                  <a:ext cx="300049" cy="249004"/>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F0A602-E0D1-4C89-A26C-B78C1D26253E}"/>
                    </a:ext>
                  </a:extLst>
                </p:cNvPr>
                <p:cNvCxnSpPr>
                  <a:cxnSpLocks/>
                  <a:stCxn id="16" idx="2"/>
                </p:cNvCxnSpPr>
                <p:nvPr/>
              </p:nvCxnSpPr>
              <p:spPr>
                <a:xfrm>
                  <a:off x="2312631" y="1911469"/>
                  <a:ext cx="0" cy="30243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07CA7F-9FD1-4E0D-A2FE-15792972A5F1}"/>
                    </a:ext>
                  </a:extLst>
                </p:cNvPr>
                <p:cNvCxnSpPr>
                  <a:cxnSpLocks/>
                  <a:stCxn id="15" idx="3"/>
                </p:cNvCxnSpPr>
                <p:nvPr/>
              </p:nvCxnSpPr>
              <p:spPr>
                <a:xfrm flipH="1">
                  <a:off x="2581654" y="2093506"/>
                  <a:ext cx="240632" cy="238289"/>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F446E3-F96A-43B1-8A6A-C06A2590B835}"/>
                    </a:ext>
                  </a:extLst>
                </p:cNvPr>
                <p:cNvCxnSpPr>
                  <a:cxnSpLocks/>
                  <a:endCxn id="18" idx="5"/>
                </p:cNvCxnSpPr>
                <p:nvPr/>
              </p:nvCxnSpPr>
              <p:spPr>
                <a:xfrm flipH="1" flipV="1">
                  <a:off x="1510592" y="2461884"/>
                  <a:ext cx="359583" cy="9597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F9E79D7-DB4B-4D51-96CC-8988C3AA90DA}"/>
                    </a:ext>
                  </a:extLst>
                </p:cNvPr>
                <p:cNvSpPr/>
                <p:nvPr/>
              </p:nvSpPr>
              <p:spPr bwMode="auto">
                <a:xfrm rot="21477966">
                  <a:off x="1573489" y="1850877"/>
                  <a:ext cx="233188" cy="233188"/>
                </a:xfrm>
                <a:prstGeom prst="roundRect">
                  <a:avLst>
                    <a:gd name="adj" fmla="val 27828"/>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people_4">
                  <a:extLst>
                    <a:ext uri="{FF2B5EF4-FFF2-40B4-BE49-F238E27FC236}">
                      <a16:creationId xmlns:a16="http://schemas.microsoft.com/office/drawing/2014/main" id="{97B1009D-5185-4AD3-94A3-52DAB5C012EC}"/>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635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people_4">
                  <a:extLst>
                    <a:ext uri="{FF2B5EF4-FFF2-40B4-BE49-F238E27FC236}">
                      <a16:creationId xmlns:a16="http://schemas.microsoft.com/office/drawing/2014/main" id="{E7230183-C2FA-4475-B24F-75A98F21F238}"/>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04949EA4-4084-43E8-8194-EFEEB1BBD9F6}"/>
                    </a:ext>
                  </a:extLst>
                </p:cNvPr>
                <p:cNvCxnSpPr>
                  <a:cxnSpLocks/>
                  <a:stCxn id="17" idx="1"/>
                </p:cNvCxnSpPr>
                <p:nvPr/>
              </p:nvCxnSpPr>
              <p:spPr>
                <a:xfrm flipH="1">
                  <a:off x="2716219" y="2457999"/>
                  <a:ext cx="273145" cy="159156"/>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check">
                  <a:extLst>
                    <a:ext uri="{FF2B5EF4-FFF2-40B4-BE49-F238E27FC236}">
                      <a16:creationId xmlns:a16="http://schemas.microsoft.com/office/drawing/2014/main" id="{2C07C355-1211-4979-A7FA-A8FB304E10A5}"/>
                    </a:ext>
                  </a:extLst>
                </p:cNvPr>
                <p:cNvSpPr>
                  <a:spLocks noChangeAspect="1"/>
                </p:cNvSpPr>
                <p:nvPr/>
              </p:nvSpPr>
              <p:spPr bwMode="auto">
                <a:xfrm>
                  <a:off x="2266911" y="1764886"/>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9" name="check">
                  <a:extLst>
                    <a:ext uri="{FF2B5EF4-FFF2-40B4-BE49-F238E27FC236}">
                      <a16:creationId xmlns:a16="http://schemas.microsoft.com/office/drawing/2014/main" id="{49A44AFF-DE4E-4F19-88F8-FF9433BA5D49}"/>
                    </a:ext>
                  </a:extLst>
                </p:cNvPr>
                <p:cNvSpPr>
                  <a:spLocks noChangeAspect="1"/>
                </p:cNvSpPr>
                <p:nvPr/>
              </p:nvSpPr>
              <p:spPr bwMode="auto">
                <a:xfrm>
                  <a:off x="2860445" y="1952700"/>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check">
                  <a:extLst>
                    <a:ext uri="{FF2B5EF4-FFF2-40B4-BE49-F238E27FC236}">
                      <a16:creationId xmlns:a16="http://schemas.microsoft.com/office/drawing/2014/main" id="{F7B1E830-8947-4E01-BC08-254BF03984B3}"/>
                    </a:ext>
                  </a:extLst>
                </p:cNvPr>
                <p:cNvSpPr>
                  <a:spLocks noChangeAspect="1"/>
                </p:cNvSpPr>
                <p:nvPr/>
              </p:nvSpPr>
              <p:spPr bwMode="auto">
                <a:xfrm>
                  <a:off x="3061573" y="2425715"/>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3" name="check">
                  <a:extLst>
                    <a:ext uri="{FF2B5EF4-FFF2-40B4-BE49-F238E27FC236}">
                      <a16:creationId xmlns:a16="http://schemas.microsoft.com/office/drawing/2014/main" id="{F5829A73-300C-44CA-9F83-DA191FA2BE55}"/>
                    </a:ext>
                  </a:extLst>
                </p:cNvPr>
                <p:cNvSpPr>
                  <a:spLocks noChangeAspect="1"/>
                </p:cNvSpPr>
                <p:nvPr/>
              </p:nvSpPr>
              <p:spPr bwMode="auto">
                <a:xfrm>
                  <a:off x="1644363" y="1935188"/>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5" name="check">
                  <a:extLst>
                    <a:ext uri="{FF2B5EF4-FFF2-40B4-BE49-F238E27FC236}">
                      <a16:creationId xmlns:a16="http://schemas.microsoft.com/office/drawing/2014/main" id="{BB4C893D-2E44-41BD-BFAA-014A3876E564}"/>
                    </a:ext>
                  </a:extLst>
                </p:cNvPr>
                <p:cNvSpPr>
                  <a:spLocks noChangeAspect="1"/>
                </p:cNvSpPr>
                <p:nvPr/>
              </p:nvSpPr>
              <p:spPr bwMode="auto">
                <a:xfrm>
                  <a:off x="1389915" y="2490261"/>
                  <a:ext cx="88413" cy="6243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68" name="Oval 67">
              <a:extLst>
                <a:ext uri="{FF2B5EF4-FFF2-40B4-BE49-F238E27FC236}">
                  <a16:creationId xmlns:a16="http://schemas.microsoft.com/office/drawing/2014/main" id="{4E32DD04-0FF4-47B8-9A2B-C1FCB74250D3}"/>
                </a:ext>
              </a:extLst>
            </p:cNvPr>
            <p:cNvSpPr/>
            <p:nvPr/>
          </p:nvSpPr>
          <p:spPr bwMode="auto">
            <a:xfrm>
              <a:off x="1768191"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check">
              <a:extLst>
                <a:ext uri="{FF2B5EF4-FFF2-40B4-BE49-F238E27FC236}">
                  <a16:creationId xmlns:a16="http://schemas.microsoft.com/office/drawing/2014/main" id="{33E0EB04-0DE4-4CE0-8DEC-6C1203D8FC78}"/>
                </a:ext>
              </a:extLst>
            </p:cNvPr>
            <p:cNvSpPr>
              <a:spLocks noChangeAspect="1"/>
            </p:cNvSpPr>
            <p:nvPr/>
          </p:nvSpPr>
          <p:spPr bwMode="auto">
            <a:xfrm>
              <a:off x="1964360" y="1653573"/>
              <a:ext cx="365175" cy="25785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B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23901B2-61A0-49A9-90D2-DE6DA0D7BD69}"/>
              </a:ext>
            </a:extLst>
          </p:cNvPr>
          <p:cNvGrpSpPr/>
          <p:nvPr/>
        </p:nvGrpSpPr>
        <p:grpSpPr>
          <a:xfrm>
            <a:off x="4482831" y="1408724"/>
            <a:ext cx="3261062" cy="4349062"/>
            <a:chOff x="4482831" y="1408724"/>
            <a:chExt cx="3261062" cy="4349062"/>
          </a:xfrm>
        </p:grpSpPr>
        <p:grpSp>
          <p:nvGrpSpPr>
            <p:cNvPr id="152" name="Group 151">
              <a:extLst>
                <a:ext uri="{FF2B5EF4-FFF2-40B4-BE49-F238E27FC236}">
                  <a16:creationId xmlns:a16="http://schemas.microsoft.com/office/drawing/2014/main" id="{C683B52F-B718-426B-BF6E-E401FE0F823F}"/>
                </a:ext>
              </a:extLst>
            </p:cNvPr>
            <p:cNvGrpSpPr/>
            <p:nvPr/>
          </p:nvGrpSpPr>
          <p:grpSpPr>
            <a:xfrm>
              <a:off x="4482831" y="1774374"/>
              <a:ext cx="3261062" cy="3983412"/>
              <a:chOff x="4395692" y="1179289"/>
              <a:chExt cx="3261062" cy="3983412"/>
            </a:xfrm>
          </p:grpSpPr>
          <p:sp>
            <p:nvSpPr>
              <p:cNvPr id="139" name="Rectangle 138">
                <a:extLst>
                  <a:ext uri="{FF2B5EF4-FFF2-40B4-BE49-F238E27FC236}">
                    <a16:creationId xmlns:a16="http://schemas.microsoft.com/office/drawing/2014/main" id="{C5B5C547-19E1-4440-8E32-3D38ACABAB6A}"/>
                  </a:ext>
                </a:extLst>
              </p:cNvPr>
              <p:cNvSpPr/>
              <p:nvPr/>
            </p:nvSpPr>
            <p:spPr bwMode="auto">
              <a:xfrm>
                <a:off x="4395692" y="1179289"/>
                <a:ext cx="3200400" cy="398341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TextBox 139">
                <a:extLst>
                  <a:ext uri="{FF2B5EF4-FFF2-40B4-BE49-F238E27FC236}">
                    <a16:creationId xmlns:a16="http://schemas.microsoft.com/office/drawing/2014/main" id="{DF23325C-6C0B-447B-AE3D-92E9D9F0BE19}"/>
                  </a:ext>
                </a:extLst>
              </p:cNvPr>
              <p:cNvSpPr txBox="1"/>
              <p:nvPr/>
            </p:nvSpPr>
            <p:spPr>
              <a:xfrm>
                <a:off x="4456355"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high-risk configuration has unmanaged azure environments connected to corporate network/resources</a:t>
                </a:r>
              </a:p>
            </p:txBody>
          </p:sp>
          <p:grpSp>
            <p:nvGrpSpPr>
              <p:cNvPr id="148" name="Group 147">
                <a:extLst>
                  <a:ext uri="{FF2B5EF4-FFF2-40B4-BE49-F238E27FC236}">
                    <a16:creationId xmlns:a16="http://schemas.microsoft.com/office/drawing/2014/main" id="{6CDA0068-4771-449C-B120-1F3D40AEE2A6}"/>
                  </a:ext>
                </a:extLst>
              </p:cNvPr>
              <p:cNvGrpSpPr/>
              <p:nvPr/>
            </p:nvGrpSpPr>
            <p:grpSpPr>
              <a:xfrm>
                <a:off x="5026371" y="1635266"/>
                <a:ext cx="2060370" cy="1280207"/>
                <a:chOff x="5026371" y="1635266"/>
                <a:chExt cx="2060370" cy="1280207"/>
              </a:xfrm>
            </p:grpSpPr>
            <p:sp>
              <p:nvSpPr>
                <p:cNvPr id="137" name="building_1">
                  <a:extLst>
                    <a:ext uri="{FF2B5EF4-FFF2-40B4-BE49-F238E27FC236}">
                      <a16:creationId xmlns:a16="http://schemas.microsoft.com/office/drawing/2014/main" id="{35149E84-5736-4560-9E11-5A5CD62118BE}"/>
                    </a:ext>
                  </a:extLst>
                </p:cNvPr>
                <p:cNvSpPr>
                  <a:spLocks noChangeAspect="1" noEditPoints="1"/>
                </p:cNvSpPr>
                <p:nvPr/>
              </p:nvSpPr>
              <p:spPr bwMode="auto">
                <a:xfrm>
                  <a:off x="5817863"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Oval 118">
                  <a:extLst>
                    <a:ext uri="{FF2B5EF4-FFF2-40B4-BE49-F238E27FC236}">
                      <a16:creationId xmlns:a16="http://schemas.microsoft.com/office/drawing/2014/main" id="{67AB872C-CB6C-4A37-ACD1-18956910826E}"/>
                    </a:ext>
                  </a:extLst>
                </p:cNvPr>
                <p:cNvSpPr/>
                <p:nvPr/>
              </p:nvSpPr>
              <p:spPr bwMode="auto">
                <a:xfrm rot="21162043">
                  <a:off x="6639793" y="1818343"/>
                  <a:ext cx="274320" cy="274320"/>
                </a:xfrm>
                <a:prstGeom prst="ellips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ADFEB59C-CAAA-4311-A1E8-8847E2935744}"/>
                    </a:ext>
                  </a:extLst>
                </p:cNvPr>
                <p:cNvSpPr/>
                <p:nvPr/>
              </p:nvSpPr>
              <p:spPr bwMode="auto">
                <a:xfrm>
                  <a:off x="6009425" y="1635266"/>
                  <a:ext cx="228600" cy="228600"/>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4B43C075-815F-487D-AF71-1EB10D3AD089}"/>
                    </a:ext>
                  </a:extLst>
                </p:cNvPr>
                <p:cNvSpPr/>
                <p:nvPr/>
              </p:nvSpPr>
              <p:spPr bwMode="auto">
                <a:xfrm>
                  <a:off x="6850882" y="2332996"/>
                  <a:ext cx="235859" cy="235859"/>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Isosceles Triangle 121">
                  <a:extLst>
                    <a:ext uri="{FF2B5EF4-FFF2-40B4-BE49-F238E27FC236}">
                      <a16:creationId xmlns:a16="http://schemas.microsoft.com/office/drawing/2014/main" id="{DD89B799-C156-4F84-832C-D9BF40539304}"/>
                    </a:ext>
                  </a:extLst>
                </p:cNvPr>
                <p:cNvSpPr/>
                <p:nvPr/>
              </p:nvSpPr>
              <p:spPr bwMode="auto">
                <a:xfrm>
                  <a:off x="5026371" y="2294535"/>
                  <a:ext cx="274320" cy="274320"/>
                </a:xfrm>
                <a:prstGeom prst="triangl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C1318D59-42EB-4A3F-A453-4327DD2148F3}"/>
                    </a:ext>
                  </a:extLst>
                </p:cNvPr>
                <p:cNvCxnSpPr>
                  <a:cxnSpLocks/>
                </p:cNvCxnSpPr>
                <p:nvPr/>
              </p:nvCxnSpPr>
              <p:spPr>
                <a:xfrm flipH="1" flipV="1">
                  <a:off x="5518196" y="2020139"/>
                  <a:ext cx="306184" cy="292588"/>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7A6553-9BBE-4EEF-A550-C07701BEA2A4}"/>
                    </a:ext>
                  </a:extLst>
                </p:cNvPr>
                <p:cNvCxnSpPr>
                  <a:cxnSpLocks/>
                  <a:stCxn id="120" idx="2"/>
                </p:cNvCxnSpPr>
                <p:nvPr/>
              </p:nvCxnSpPr>
              <p:spPr>
                <a:xfrm>
                  <a:off x="6123725" y="1863866"/>
                  <a:ext cx="16866" cy="348784"/>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7C628B-DAC5-4E02-AEEC-6BC42DC33E0D}"/>
                    </a:ext>
                  </a:extLst>
                </p:cNvPr>
                <p:cNvCxnSpPr>
                  <a:cxnSpLocks/>
                  <a:stCxn id="119" idx="3"/>
                </p:cNvCxnSpPr>
                <p:nvPr/>
              </p:nvCxnSpPr>
              <p:spPr>
                <a:xfrm flipH="1">
                  <a:off x="6410728" y="2064026"/>
                  <a:ext cx="282346" cy="276043"/>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05BD1E-ECDF-44F0-B495-B13FF06E16F9}"/>
                    </a:ext>
                  </a:extLst>
                </p:cNvPr>
                <p:cNvCxnSpPr>
                  <a:cxnSpLocks/>
                  <a:endCxn id="122" idx="5"/>
                </p:cNvCxnSpPr>
                <p:nvPr/>
              </p:nvCxnSpPr>
              <p:spPr>
                <a:xfrm flipH="1" flipV="1">
                  <a:off x="5232111" y="2431695"/>
                  <a:ext cx="434177" cy="126161"/>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9B68D6C4-9F2A-4F2F-A451-45D21B406EFB}"/>
                    </a:ext>
                  </a:extLst>
                </p:cNvPr>
                <p:cNvSpPr/>
                <p:nvPr/>
              </p:nvSpPr>
              <p:spPr bwMode="auto">
                <a:xfrm rot="21477966">
                  <a:off x="5350995" y="1806093"/>
                  <a:ext cx="233188" cy="233188"/>
                </a:xfrm>
                <a:prstGeom prst="roundRect">
                  <a:avLst>
                    <a:gd name="adj" fmla="val 27828"/>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1" name="Straight Connector 130">
                  <a:extLst>
                    <a:ext uri="{FF2B5EF4-FFF2-40B4-BE49-F238E27FC236}">
                      <a16:creationId xmlns:a16="http://schemas.microsoft.com/office/drawing/2014/main" id="{8084C63B-7473-4553-BA1B-5A80827DCF63}"/>
                    </a:ext>
                  </a:extLst>
                </p:cNvPr>
                <p:cNvCxnSpPr>
                  <a:cxnSpLocks/>
                  <a:stCxn id="121" idx="1"/>
                </p:cNvCxnSpPr>
                <p:nvPr/>
              </p:nvCxnSpPr>
              <p:spPr>
                <a:xfrm flipH="1">
                  <a:off x="6521080" y="2450926"/>
                  <a:ext cx="329802" cy="106930"/>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6" name="Arc 55">
              <a:extLst>
                <a:ext uri="{FF2B5EF4-FFF2-40B4-BE49-F238E27FC236}">
                  <a16:creationId xmlns:a16="http://schemas.microsoft.com/office/drawing/2014/main" id="{8026D7A1-C043-4014-8FCA-E1274CCFBAB7}"/>
                </a:ext>
              </a:extLst>
            </p:cNvPr>
            <p:cNvSpPr/>
            <p:nvPr/>
          </p:nvSpPr>
          <p:spPr>
            <a:xfrm>
              <a:off x="5771131" y="2801360"/>
              <a:ext cx="864251" cy="864251"/>
            </a:xfrm>
            <a:prstGeom prst="arc">
              <a:avLst>
                <a:gd name="adj1" fmla="val 8253141"/>
                <a:gd name="adj2" fmla="val 2545913"/>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69">
              <a:extLst>
                <a:ext uri="{FF2B5EF4-FFF2-40B4-BE49-F238E27FC236}">
                  <a16:creationId xmlns:a16="http://schemas.microsoft.com/office/drawing/2014/main" id="{2C711FCB-48FB-456B-A529-860E44CEC21D}"/>
                </a:ext>
              </a:extLst>
            </p:cNvPr>
            <p:cNvSpPr/>
            <p:nvPr/>
          </p:nvSpPr>
          <p:spPr bwMode="auto">
            <a:xfrm>
              <a:off x="5734605"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Warning_E7BA" title="Icon of a triangle with an exclaimation point inside">
              <a:extLst>
                <a:ext uri="{FF2B5EF4-FFF2-40B4-BE49-F238E27FC236}">
                  <a16:creationId xmlns:a16="http://schemas.microsoft.com/office/drawing/2014/main" id="{5FD2AC13-A517-4B74-BE7B-2ECB73738654}"/>
                </a:ext>
              </a:extLst>
            </p:cNvPr>
            <p:cNvSpPr>
              <a:spLocks noChangeAspect="1" noEditPoints="1"/>
            </p:cNvSpPr>
            <p:nvPr/>
          </p:nvSpPr>
          <p:spPr bwMode="auto">
            <a:xfrm>
              <a:off x="5930575" y="1560614"/>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AFEE22-A77F-4A49-AFB2-1B98D354785E}"/>
              </a:ext>
            </a:extLst>
          </p:cNvPr>
          <p:cNvGrpSpPr/>
          <p:nvPr/>
        </p:nvGrpSpPr>
        <p:grpSpPr>
          <a:xfrm>
            <a:off x="8255149" y="1408724"/>
            <a:ext cx="3212702" cy="4360006"/>
            <a:chOff x="8255149" y="1408724"/>
            <a:chExt cx="3212702" cy="4360006"/>
          </a:xfrm>
        </p:grpSpPr>
        <p:grpSp>
          <p:nvGrpSpPr>
            <p:cNvPr id="171" name="Group 170">
              <a:extLst>
                <a:ext uri="{FF2B5EF4-FFF2-40B4-BE49-F238E27FC236}">
                  <a16:creationId xmlns:a16="http://schemas.microsoft.com/office/drawing/2014/main" id="{5347B085-4053-4720-9A0F-E5EDA66BD6C8}"/>
                </a:ext>
              </a:extLst>
            </p:cNvPr>
            <p:cNvGrpSpPr/>
            <p:nvPr/>
          </p:nvGrpSpPr>
          <p:grpSpPr>
            <a:xfrm>
              <a:off x="8255149" y="1774373"/>
              <a:ext cx="3212702" cy="3994357"/>
              <a:chOff x="8255147" y="1179287"/>
              <a:chExt cx="3212702" cy="3994357"/>
            </a:xfrm>
          </p:grpSpPr>
          <p:sp>
            <p:nvSpPr>
              <p:cNvPr id="100" name="Rectangle 99">
                <a:extLst>
                  <a:ext uri="{FF2B5EF4-FFF2-40B4-BE49-F238E27FC236}">
                    <a16:creationId xmlns:a16="http://schemas.microsoft.com/office/drawing/2014/main" id="{00C5BF0B-988A-42CC-BD0B-1F9F3539809A}"/>
                  </a:ext>
                </a:extLst>
              </p:cNvPr>
              <p:cNvSpPr/>
              <p:nvPr/>
            </p:nvSpPr>
            <p:spPr bwMode="auto">
              <a:xfrm>
                <a:off x="8255147" y="1179287"/>
                <a:ext cx="3200400" cy="399435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D48793A6-4710-42F2-BDF9-7806E0F946FB}"/>
                  </a:ext>
                </a:extLst>
              </p:cNvPr>
              <p:cNvSpPr txBox="1"/>
              <p:nvPr/>
            </p:nvSpPr>
            <p:spPr>
              <a:xfrm>
                <a:off x="8267450"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Independent</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model can be useful for learning/labs/testing, but restrict use of production data and code to avoid risk</a:t>
                </a:r>
              </a:p>
            </p:txBody>
          </p:sp>
          <p:grpSp>
            <p:nvGrpSpPr>
              <p:cNvPr id="151" name="Group 150">
                <a:extLst>
                  <a:ext uri="{FF2B5EF4-FFF2-40B4-BE49-F238E27FC236}">
                    <a16:creationId xmlns:a16="http://schemas.microsoft.com/office/drawing/2014/main" id="{876E7E6E-3331-4145-8BEB-AB8ABA513C34}"/>
                  </a:ext>
                </a:extLst>
              </p:cNvPr>
              <p:cNvGrpSpPr/>
              <p:nvPr/>
            </p:nvGrpSpPr>
            <p:grpSpPr>
              <a:xfrm>
                <a:off x="8900269" y="1678845"/>
                <a:ext cx="1857291" cy="1236628"/>
                <a:chOff x="8900269" y="1678845"/>
                <a:chExt cx="1857291" cy="1236628"/>
              </a:xfrm>
            </p:grpSpPr>
            <p:sp>
              <p:nvSpPr>
                <p:cNvPr id="154" name="building_1">
                  <a:extLst>
                    <a:ext uri="{FF2B5EF4-FFF2-40B4-BE49-F238E27FC236}">
                      <a16:creationId xmlns:a16="http://schemas.microsoft.com/office/drawing/2014/main" id="{B23BB9BE-FB1C-4F32-9A05-213CC19D50C3}"/>
                    </a:ext>
                  </a:extLst>
                </p:cNvPr>
                <p:cNvSpPr>
                  <a:spLocks noChangeAspect="1" noEditPoints="1"/>
                </p:cNvSpPr>
                <p:nvPr/>
              </p:nvSpPr>
              <p:spPr bwMode="auto">
                <a:xfrm>
                  <a:off x="9533207"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Oval 154">
                  <a:extLst>
                    <a:ext uri="{FF2B5EF4-FFF2-40B4-BE49-F238E27FC236}">
                      <a16:creationId xmlns:a16="http://schemas.microsoft.com/office/drawing/2014/main" id="{35263EAA-E301-4485-9032-21A91233A6FD}"/>
                    </a:ext>
                  </a:extLst>
                </p:cNvPr>
                <p:cNvSpPr/>
                <p:nvPr/>
              </p:nvSpPr>
              <p:spPr bwMode="auto">
                <a:xfrm rot="21162043">
                  <a:off x="10336046" y="1830311"/>
                  <a:ext cx="274320" cy="274320"/>
                </a:xfrm>
                <a:prstGeom prst="ellips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EC6D09A7-299F-4409-8377-C195901869CA}"/>
                    </a:ext>
                  </a:extLst>
                </p:cNvPr>
                <p:cNvSpPr/>
                <p:nvPr/>
              </p:nvSpPr>
              <p:spPr bwMode="auto">
                <a:xfrm>
                  <a:off x="9714290" y="1678845"/>
                  <a:ext cx="228600" cy="228600"/>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823AD666-EA96-4FB4-8AA0-E410A9087D08}"/>
                    </a:ext>
                  </a:extLst>
                </p:cNvPr>
                <p:cNvSpPr/>
                <p:nvPr/>
              </p:nvSpPr>
              <p:spPr bwMode="auto">
                <a:xfrm>
                  <a:off x="10521701" y="2370506"/>
                  <a:ext cx="235859" cy="235859"/>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Isosceles Triangle 161">
                  <a:extLst>
                    <a:ext uri="{FF2B5EF4-FFF2-40B4-BE49-F238E27FC236}">
                      <a16:creationId xmlns:a16="http://schemas.microsoft.com/office/drawing/2014/main" id="{463FA30C-41A1-4879-A107-A1DFB83F404A}"/>
                    </a:ext>
                  </a:extLst>
                </p:cNvPr>
                <p:cNvSpPr/>
                <p:nvPr/>
              </p:nvSpPr>
              <p:spPr bwMode="auto">
                <a:xfrm>
                  <a:off x="8900269" y="2361581"/>
                  <a:ext cx="274320" cy="274320"/>
                </a:xfrm>
                <a:prstGeom prst="triangl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Rounded Corners 166">
                  <a:extLst>
                    <a:ext uri="{FF2B5EF4-FFF2-40B4-BE49-F238E27FC236}">
                      <a16:creationId xmlns:a16="http://schemas.microsoft.com/office/drawing/2014/main" id="{C2B9DECC-52CF-47D0-AD4E-A20CEF5AF5BC}"/>
                    </a:ext>
                  </a:extLst>
                </p:cNvPr>
                <p:cNvSpPr/>
                <p:nvPr/>
              </p:nvSpPr>
              <p:spPr bwMode="auto">
                <a:xfrm rot="21477966">
                  <a:off x="9138028" y="1911508"/>
                  <a:ext cx="233188" cy="233188"/>
                </a:xfrm>
                <a:prstGeom prst="roundRect">
                  <a:avLst>
                    <a:gd name="adj" fmla="val 27828"/>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62" name="Arc 61">
              <a:extLst>
                <a:ext uri="{FF2B5EF4-FFF2-40B4-BE49-F238E27FC236}">
                  <a16:creationId xmlns:a16="http://schemas.microsoft.com/office/drawing/2014/main" id="{42DFFD8B-08ED-48C4-ACAA-5BC7A73A587F}"/>
                </a:ext>
              </a:extLst>
            </p:cNvPr>
            <p:cNvSpPr/>
            <p:nvPr/>
          </p:nvSpPr>
          <p:spPr>
            <a:xfrm>
              <a:off x="9375283" y="2790415"/>
              <a:ext cx="864251" cy="864251"/>
            </a:xfrm>
            <a:prstGeom prst="arc">
              <a:avLst>
                <a:gd name="adj1" fmla="val 8253141"/>
                <a:gd name="adj2" fmla="val 2545913"/>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68">
              <a:extLst>
                <a:ext uri="{FF2B5EF4-FFF2-40B4-BE49-F238E27FC236}">
                  <a16:creationId xmlns:a16="http://schemas.microsoft.com/office/drawing/2014/main" id="{1EC13B79-38EA-429B-9A88-DFECF6282721}"/>
                </a:ext>
              </a:extLst>
            </p:cNvPr>
            <p:cNvSpPr/>
            <p:nvPr/>
          </p:nvSpPr>
          <p:spPr bwMode="auto">
            <a:xfrm>
              <a:off x="9482743"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Beaker_F196" title="Icon of a scientific flask with liquid in it">
              <a:extLst>
                <a:ext uri="{FF2B5EF4-FFF2-40B4-BE49-F238E27FC236}">
                  <a16:creationId xmlns:a16="http://schemas.microsoft.com/office/drawing/2014/main" id="{7B309FD8-6169-46D0-8ECE-3FE5FD4F1FFF}"/>
                </a:ext>
              </a:extLst>
            </p:cNvPr>
            <p:cNvSpPr>
              <a:spLocks noChangeAspect="1" noEditPoints="1"/>
            </p:cNvSpPr>
            <p:nvPr/>
          </p:nvSpPr>
          <p:spPr bwMode="auto">
            <a:xfrm>
              <a:off x="9723697" y="156061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0680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nodeType="withEffect">
                                  <p:stCondLst>
                                    <p:cond delay="0"/>
                                  </p:stCondLst>
                                  <p:childTnLst>
                                    <p:animMotion origin="layout" path="M -0.00039 0.05139 L -0.00026 3.33333E-6 " pathEditMode="relative" rAng="0" ptsTypes="AA">
                                      <p:cBhvr>
                                        <p:cTn id="9" dur="500" fill="hold"/>
                                        <p:tgtEl>
                                          <p:spTgt spid="2"/>
                                        </p:tgtEl>
                                        <p:attrNameLst>
                                          <p:attrName>ppt_x</p:attrName>
                                          <p:attrName>ppt_y</p:attrName>
                                        </p:attrNameLst>
                                      </p:cBhvr>
                                      <p:rCtr x="0" y="-256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100"/>
                                  </p:stCondLst>
                                  <p:childTnLst>
                                    <p:animMotion origin="layout" path="M -0.00039 0.05139 L -0.00026 3.33333E-6 " pathEditMode="relative" rAng="0" ptsTypes="AA">
                                      <p:cBhvr>
                                        <p:cTn id="14" dur="500" fill="hold"/>
                                        <p:tgtEl>
                                          <p:spTgt spid="4"/>
                                        </p:tgtEl>
                                        <p:attrNameLst>
                                          <p:attrName>ppt_x</p:attrName>
                                          <p:attrName>ppt_y</p:attrName>
                                        </p:attrNameLst>
                                      </p:cBhvr>
                                      <p:rCtr x="0" y="-256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63" presetClass="path" presetSubtype="0" decel="100000" fill="hold" nodeType="withEffect">
                                  <p:stCondLst>
                                    <p:cond delay="200"/>
                                  </p:stCondLst>
                                  <p:childTnLst>
                                    <p:animMotion origin="layout" path="M -0.00039 0.05139 L -0.00026 3.33333E-6 " pathEditMode="relative" rAng="0" ptsTypes="AA">
                                      <p:cBhvr>
                                        <p:cTn id="19" dur="500" fill="hold"/>
                                        <p:tgtEl>
                                          <p:spTgt spid="5"/>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864-CED8-42C2-A9F1-F9B6187DEBDD}"/>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71BE3B99-7652-4B8B-9DB1-BB616F5A8C8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39" y="408790"/>
            <a:ext cx="12153722" cy="6357769"/>
          </a:xfrm>
        </p:spPr>
      </p:pic>
    </p:spTree>
    <p:extLst>
      <p:ext uri="{BB962C8B-B14F-4D97-AF65-F5344CB8AC3E}">
        <p14:creationId xmlns:p14="http://schemas.microsoft.com/office/powerpoint/2010/main" val="1220126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CB95-4F59-480E-A393-FC956FE18510}"/>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B413B953-CB8B-4DA6-A80E-781378155D8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6946" y="0"/>
            <a:ext cx="8320641" cy="6858000"/>
          </a:xfrm>
        </p:spPr>
      </p:pic>
      <p:sp>
        <p:nvSpPr>
          <p:cNvPr id="6" name="Arrow: Right 5">
            <a:extLst>
              <a:ext uri="{FF2B5EF4-FFF2-40B4-BE49-F238E27FC236}">
                <a16:creationId xmlns:a16="http://schemas.microsoft.com/office/drawing/2014/main" id="{D285AC06-8FA0-4C32-9D27-58827F84C480}"/>
              </a:ext>
            </a:extLst>
          </p:cNvPr>
          <p:cNvSpPr/>
          <p:nvPr/>
        </p:nvSpPr>
        <p:spPr>
          <a:xfrm rot="16200000">
            <a:off x="4615031" y="3582744"/>
            <a:ext cx="559398" cy="3334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35236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0" y="2946"/>
            <a:ext cx="12192000" cy="721610"/>
          </a:xfrm>
        </p:spPr>
        <p:txBody>
          <a:bodyPr>
            <a:noAutofit/>
          </a:bodyPr>
          <a:lstStyle/>
          <a:p>
            <a:r>
              <a:rPr lang="en-US" sz="3200" dirty="0">
                <a:solidFill>
                  <a:schemeClr val="tx2"/>
                </a:solidFill>
              </a:rPr>
              <a:t>Azure Government Roles &amp; Azure Active Directory (AAD) Associations</a:t>
            </a:r>
            <a:endParaRPr lang="en-US" sz="3200" dirty="0"/>
          </a:p>
        </p:txBody>
      </p:sp>
      <p:sp>
        <p:nvSpPr>
          <p:cNvPr id="3" name="Rectangle 21"/>
          <p:cNvSpPr>
            <a:spLocks/>
          </p:cNvSpPr>
          <p:nvPr/>
        </p:nvSpPr>
        <p:spPr bwMode="auto">
          <a:xfrm>
            <a:off x="0" y="111951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Admin</a:t>
            </a:r>
          </a:p>
        </p:txBody>
      </p:sp>
      <p:sp>
        <p:nvSpPr>
          <p:cNvPr id="4" name="Rectangle 21"/>
          <p:cNvSpPr>
            <a:spLocks/>
          </p:cNvSpPr>
          <p:nvPr/>
        </p:nvSpPr>
        <p:spPr bwMode="auto">
          <a:xfrm>
            <a:off x="-5764" y="2936162"/>
            <a:ext cx="2692386"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Owner</a:t>
            </a:r>
          </a:p>
        </p:txBody>
      </p:sp>
      <p:sp>
        <p:nvSpPr>
          <p:cNvPr id="9" name="Rectangle 21"/>
          <p:cNvSpPr>
            <a:spLocks/>
          </p:cNvSpPr>
          <p:nvPr/>
        </p:nvSpPr>
        <p:spPr bwMode="auto">
          <a:xfrm>
            <a:off x="2791968" y="1126423"/>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other Enterprise and Department Administrators, add Departments, add or associate Accounts to the Enrollment, can view usage and charges data across all Accounts and Subscriptions, can view the monetary commitment balance associated to the Enrollment.  There is no limit to the number of Enterprise Administrators on an Enrollment. </a:t>
            </a:r>
          </a:p>
        </p:txBody>
      </p:sp>
      <p:sp>
        <p:nvSpPr>
          <p:cNvPr id="10" name="Rectangle 21"/>
          <p:cNvSpPr>
            <a:spLocks/>
          </p:cNvSpPr>
          <p:nvPr/>
        </p:nvSpPr>
        <p:spPr bwMode="auto">
          <a:xfrm>
            <a:off x="295540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11" name="Rectangle 21"/>
          <p:cNvSpPr>
            <a:spLocks/>
          </p:cNvSpPr>
          <p:nvPr/>
        </p:nvSpPr>
        <p:spPr bwMode="auto">
          <a:xfrm>
            <a:off x="2955402" y="4304697"/>
            <a:ext cx="4488349" cy="1504416"/>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300" b="0" i="0" u="none" strike="noStrike" kern="1200" cap="none" spc="0" normalizeH="0" baseline="0" noProof="0" dirty="0">
              <a:ln>
                <a:noFill/>
              </a:ln>
              <a:solidFill>
                <a:srgbClr val="00B0F0"/>
              </a:solidFill>
              <a:effectLst/>
              <a:uLnTx/>
              <a:uFillTx/>
              <a:latin typeface="Segoe UI Light"/>
              <a:ea typeface="Segoe UI" pitchFamily="34" charset="0"/>
              <a:cs typeface="Segoe UI" pitchFamily="34" charset="0"/>
            </a:endParaRPr>
          </a:p>
        </p:txBody>
      </p:sp>
      <p:sp>
        <p:nvSpPr>
          <p:cNvPr id="13" name="Rectangle 21"/>
          <p:cNvSpPr>
            <a:spLocks/>
          </p:cNvSpPr>
          <p:nvPr/>
        </p:nvSpPr>
        <p:spPr bwMode="auto">
          <a:xfrm>
            <a:off x="743673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 name="Rectangle 5"/>
          <p:cNvSpPr/>
          <p:nvPr/>
        </p:nvSpPr>
        <p:spPr>
          <a:xfrm>
            <a:off x="2791968" y="2939316"/>
            <a:ext cx="7849729"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subscriptions to the account, update the Service Administrator and Co-Administrator for an individual subscription, view usage data for their Account, and view Account charges if enabled by the Enterprise Administrator.  The Account Owner will not have visibility of the monetary commitment balance unless they also have Enterprise Administrator rights.</a:t>
            </a:r>
          </a:p>
        </p:txBody>
      </p:sp>
      <p:sp>
        <p:nvSpPr>
          <p:cNvPr id="7" name="Slide Number Placeholder 6"/>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1200" b="0" i="0" u="none" strike="noStrike" kern="1200" cap="none" spc="0" normalizeH="0" baseline="0" noProof="0" smtClean="0">
                <a:ln>
                  <a:noFill/>
                </a:ln>
                <a:solidFill>
                  <a:srgbClr val="44546A"/>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16" name="Rectangle 21"/>
          <p:cNvSpPr>
            <a:spLocks/>
          </p:cNvSpPr>
          <p:nvPr/>
        </p:nvSpPr>
        <p:spPr bwMode="auto">
          <a:xfrm>
            <a:off x="1245181" y="532694"/>
            <a:ext cx="2423160" cy="394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Portal</a:t>
            </a:r>
          </a:p>
        </p:txBody>
      </p:sp>
      <p:sp>
        <p:nvSpPr>
          <p:cNvPr id="17" name="Rectangle 21"/>
          <p:cNvSpPr>
            <a:spLocks/>
          </p:cNvSpPr>
          <p:nvPr/>
        </p:nvSpPr>
        <p:spPr bwMode="auto">
          <a:xfrm>
            <a:off x="3732864" y="534249"/>
            <a:ext cx="2423160" cy="391765"/>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Portal</a:t>
            </a:r>
          </a:p>
        </p:txBody>
      </p:sp>
      <p:sp>
        <p:nvSpPr>
          <p:cNvPr id="18" name="Rectangle 21"/>
          <p:cNvSpPr>
            <a:spLocks/>
          </p:cNvSpPr>
          <p:nvPr/>
        </p:nvSpPr>
        <p:spPr bwMode="auto">
          <a:xfrm>
            <a:off x="6220547" y="547254"/>
            <a:ext cx="2423160" cy="3948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Azure Portal</a:t>
            </a:r>
          </a:p>
        </p:txBody>
      </p:sp>
      <p:sp>
        <p:nvSpPr>
          <p:cNvPr id="19" name="Rectangle 21"/>
          <p:cNvSpPr>
            <a:spLocks/>
          </p:cNvSpPr>
          <p:nvPr/>
        </p:nvSpPr>
        <p:spPr bwMode="auto">
          <a:xfrm>
            <a:off x="0" y="202390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Department Admin</a:t>
            </a:r>
          </a:p>
        </p:txBody>
      </p:sp>
      <p:sp>
        <p:nvSpPr>
          <p:cNvPr id="21" name="Rectangle 21"/>
          <p:cNvSpPr>
            <a:spLocks/>
          </p:cNvSpPr>
          <p:nvPr/>
        </p:nvSpPr>
        <p:spPr bwMode="auto">
          <a:xfrm>
            <a:off x="2791968" y="2037817"/>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edit their department name and cost center, manage department admins, add accounts to the enrollment and their departments, remove accounts from their departments and view Department charges if enabled by the Enterprise Admin.</a:t>
            </a:r>
          </a:p>
        </p:txBody>
      </p:sp>
      <p:sp>
        <p:nvSpPr>
          <p:cNvPr id="22" name="Rectangle 21"/>
          <p:cNvSpPr>
            <a:spLocks/>
          </p:cNvSpPr>
          <p:nvPr/>
        </p:nvSpPr>
        <p:spPr bwMode="auto">
          <a:xfrm>
            <a:off x="2791968" y="3844248"/>
            <a:ext cx="7849729"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access and manage Subscriptions and development projects within the Azure Management Portal. The Service Administrator does not have access to the Enterprise Portal unless they have either Enterprise Admin or Department Admin roles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5" name="Rectangle 21"/>
          <p:cNvSpPr>
            <a:spLocks/>
          </p:cNvSpPr>
          <p:nvPr/>
        </p:nvSpPr>
        <p:spPr bwMode="auto">
          <a:xfrm>
            <a:off x="0" y="4781884"/>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Global Admin</a:t>
            </a:r>
          </a:p>
        </p:txBody>
      </p:sp>
      <p:sp>
        <p:nvSpPr>
          <p:cNvPr id="26" name="Rectangle 25"/>
          <p:cNvSpPr>
            <a:spLocks/>
          </p:cNvSpPr>
          <p:nvPr/>
        </p:nvSpPr>
        <p:spPr bwMode="auto">
          <a:xfrm>
            <a:off x="2791968" y="4783380"/>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create additional and delete users/identities within the Azure Government Active Directory tenant associated with your Azure Government environment. Can also reset user passwords. </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7" name="Rectangle 21"/>
          <p:cNvSpPr>
            <a:spLocks/>
          </p:cNvSpPr>
          <p:nvPr/>
        </p:nvSpPr>
        <p:spPr bwMode="auto">
          <a:xfrm>
            <a:off x="0" y="5707809"/>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User</a:t>
            </a:r>
          </a:p>
        </p:txBody>
      </p:sp>
      <p:sp>
        <p:nvSpPr>
          <p:cNvPr id="28" name="Rectangle 27"/>
          <p:cNvSpPr>
            <a:spLocks/>
          </p:cNvSpPr>
          <p:nvPr/>
        </p:nvSpPr>
        <p:spPr bwMode="auto">
          <a:xfrm>
            <a:off x="2791968" y="5708186"/>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This is the role that is used when setting up an identity within the Azure Government Active Directory for all Account Owners, Service Admins and Co-Admins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5" name="Rectangle 21"/>
          <p:cNvSpPr>
            <a:spLocks/>
          </p:cNvSpPr>
          <p:nvPr/>
        </p:nvSpPr>
        <p:spPr bwMode="auto">
          <a:xfrm>
            <a:off x="10734676" y="1119335"/>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36" name="Group 35"/>
          <p:cNvGrpSpPr/>
          <p:nvPr/>
        </p:nvGrpSpPr>
        <p:grpSpPr>
          <a:xfrm>
            <a:off x="10820400" y="1394153"/>
            <a:ext cx="557644" cy="303639"/>
            <a:chOff x="2825708" y="3803918"/>
            <a:chExt cx="5590060" cy="2950238"/>
          </a:xfrm>
          <a:solidFill>
            <a:schemeClr val="bg1"/>
          </a:solidFill>
        </p:grpSpPr>
        <p:sp>
          <p:nvSpPr>
            <p:cNvPr id="37" name="Freeform 3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3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 name="Group 7"/>
          <p:cNvGrpSpPr/>
          <p:nvPr/>
        </p:nvGrpSpPr>
        <p:grpSpPr>
          <a:xfrm>
            <a:off x="11512784" y="1394152"/>
            <a:ext cx="580490" cy="341541"/>
            <a:chOff x="1281632" y="1512217"/>
            <a:chExt cx="647974" cy="435376"/>
          </a:xfrm>
        </p:grpSpPr>
        <p:sp>
          <p:nvSpPr>
            <p:cNvPr id="34" name="Freeform 33"/>
            <p:cNvSpPr>
              <a:spLocks/>
            </p:cNvSpPr>
            <p:nvPr/>
          </p:nvSpPr>
          <p:spPr bwMode="auto">
            <a:xfrm flipH="1">
              <a:off x="1281632" y="1532765"/>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 O365</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32"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54276" y="1512217"/>
              <a:ext cx="275330"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21"/>
          <p:cNvSpPr>
            <a:spLocks/>
          </p:cNvSpPr>
          <p:nvPr/>
        </p:nvSpPr>
        <p:spPr bwMode="auto">
          <a:xfrm>
            <a:off x="10731754" y="2037817"/>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42" name="Group 41"/>
          <p:cNvGrpSpPr/>
          <p:nvPr/>
        </p:nvGrpSpPr>
        <p:grpSpPr>
          <a:xfrm>
            <a:off x="10820400" y="2334097"/>
            <a:ext cx="557645" cy="303639"/>
            <a:chOff x="2825708" y="3803918"/>
            <a:chExt cx="5590060" cy="2950238"/>
          </a:xfrm>
          <a:solidFill>
            <a:schemeClr val="bg1"/>
          </a:solidFill>
        </p:grpSpPr>
        <p:sp>
          <p:nvSpPr>
            <p:cNvPr id="43" name="Freeform 42"/>
            <p:cNvSpPr>
              <a:spLocks/>
            </p:cNvSpPr>
            <p:nvPr/>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44"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5" name="Group 44"/>
          <p:cNvGrpSpPr/>
          <p:nvPr/>
        </p:nvGrpSpPr>
        <p:grpSpPr>
          <a:xfrm>
            <a:off x="11525063" y="2308166"/>
            <a:ext cx="579931" cy="353997"/>
            <a:chOff x="1292264" y="1496339"/>
            <a:chExt cx="647351" cy="451254"/>
          </a:xfrm>
        </p:grpSpPr>
        <p:sp>
          <p:nvSpPr>
            <p:cNvPr id="46" name="Freeform 45"/>
            <p:cNvSpPr>
              <a:spLocks/>
            </p:cNvSpPr>
            <p:nvPr/>
          </p:nvSpPr>
          <p:spPr bwMode="auto">
            <a:xfrm flipH="1">
              <a:off x="1292264" y="1496339"/>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O365</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47"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64283" y="1512217"/>
              <a:ext cx="275332"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21"/>
          <p:cNvSpPr>
            <a:spLocks/>
          </p:cNvSpPr>
          <p:nvPr/>
        </p:nvSpPr>
        <p:spPr bwMode="auto">
          <a:xfrm>
            <a:off x="10732416" y="2945653"/>
            <a:ext cx="1457324" cy="822960"/>
          </a:xfrm>
          <a:prstGeom prst="rect">
            <a:avLst/>
          </a:prstGeom>
          <a:solidFill>
            <a:srgbClr val="98D85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ED7D31"/>
              </a:solidFill>
              <a:effectLst/>
              <a:uLnTx/>
              <a:uFillTx/>
              <a:latin typeface="Segoe UI Light"/>
              <a:ea typeface="+mn-ea"/>
              <a:cs typeface="+mn-cs"/>
            </a:endParaRPr>
          </a:p>
        </p:txBody>
      </p:sp>
      <p:grpSp>
        <p:nvGrpSpPr>
          <p:cNvPr id="50" name="Group 49"/>
          <p:cNvGrpSpPr/>
          <p:nvPr/>
        </p:nvGrpSpPr>
        <p:grpSpPr>
          <a:xfrm>
            <a:off x="11172825" y="3196837"/>
            <a:ext cx="557644" cy="303639"/>
            <a:chOff x="2825708" y="3803919"/>
            <a:chExt cx="5590060" cy="2950238"/>
          </a:xfrm>
          <a:solidFill>
            <a:schemeClr val="bg1"/>
          </a:solidFill>
        </p:grpSpPr>
        <p:sp>
          <p:nvSpPr>
            <p:cNvPr id="51" name="Freeform 50"/>
            <p:cNvSpPr>
              <a:spLocks/>
            </p:cNvSpPr>
            <p:nvPr userDrawn="1"/>
          </p:nvSpPr>
          <p:spPr bwMode="auto">
            <a:xfrm flipH="1">
              <a:off x="2825708" y="3803919"/>
              <a:ext cx="3798665" cy="264440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AAD</a:t>
              </a:r>
            </a:p>
          </p:txBody>
        </p:sp>
        <p:sp>
          <p:nvSpPr>
            <p:cNvPr id="52" name="Rectangle 21"/>
            <p:cNvSpPr/>
            <p:nvPr userDrawn="1"/>
          </p:nvSpPr>
          <p:spPr>
            <a:xfrm>
              <a:off x="5967814" y="4377489"/>
              <a:ext cx="2447954" cy="2376668"/>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7" name="Rectangle 21"/>
          <p:cNvSpPr>
            <a:spLocks/>
          </p:cNvSpPr>
          <p:nvPr/>
        </p:nvSpPr>
        <p:spPr bwMode="auto">
          <a:xfrm>
            <a:off x="10732416" y="3858092"/>
            <a:ext cx="1457324" cy="822960"/>
          </a:xfrm>
          <a:prstGeom prst="rect">
            <a:avLst/>
          </a:prstGeom>
          <a:solidFill>
            <a:srgbClr val="44546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58" name="Group 57"/>
          <p:cNvGrpSpPr/>
          <p:nvPr/>
        </p:nvGrpSpPr>
        <p:grpSpPr>
          <a:xfrm>
            <a:off x="11172825" y="4145133"/>
            <a:ext cx="557644" cy="303639"/>
            <a:chOff x="2825708" y="3803918"/>
            <a:chExt cx="5590060" cy="2950238"/>
          </a:xfrm>
          <a:solidFill>
            <a:schemeClr val="bg1"/>
          </a:solidFill>
        </p:grpSpPr>
        <p:sp>
          <p:nvSpPr>
            <p:cNvPr id="59" name="Freeform 58"/>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AAD</a:t>
              </a:r>
            </a:p>
          </p:txBody>
        </p:sp>
        <p:sp>
          <p:nvSpPr>
            <p:cNvPr id="60"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5" name="Rectangle 21"/>
          <p:cNvSpPr>
            <a:spLocks/>
          </p:cNvSpPr>
          <p:nvPr/>
        </p:nvSpPr>
        <p:spPr bwMode="auto">
          <a:xfrm>
            <a:off x="10731754" y="4793475"/>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66" name="Group 65"/>
          <p:cNvGrpSpPr/>
          <p:nvPr/>
        </p:nvGrpSpPr>
        <p:grpSpPr>
          <a:xfrm>
            <a:off x="11181688" y="5063145"/>
            <a:ext cx="557644" cy="303639"/>
            <a:chOff x="2825708" y="3803918"/>
            <a:chExt cx="5590060" cy="2950238"/>
          </a:xfrm>
          <a:solidFill>
            <a:schemeClr val="bg1"/>
          </a:solidFill>
        </p:grpSpPr>
        <p:sp>
          <p:nvSpPr>
            <p:cNvPr id="67" name="Freeform 6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6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21"/>
          <p:cNvSpPr>
            <a:spLocks/>
          </p:cNvSpPr>
          <p:nvPr/>
        </p:nvSpPr>
        <p:spPr bwMode="auto">
          <a:xfrm>
            <a:off x="10732416" y="5707809"/>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70" name="Group 69"/>
          <p:cNvGrpSpPr/>
          <p:nvPr/>
        </p:nvGrpSpPr>
        <p:grpSpPr>
          <a:xfrm>
            <a:off x="11172825" y="6012781"/>
            <a:ext cx="557644" cy="303640"/>
            <a:chOff x="2825708" y="3803911"/>
            <a:chExt cx="5590060" cy="2950245"/>
          </a:xfrm>
          <a:solidFill>
            <a:schemeClr val="bg1"/>
          </a:solidFill>
        </p:grpSpPr>
        <p:sp>
          <p:nvSpPr>
            <p:cNvPr id="71" name="Freeform 70"/>
            <p:cNvSpPr>
              <a:spLocks/>
            </p:cNvSpPr>
            <p:nvPr userDrawn="1"/>
          </p:nvSpPr>
          <p:spPr bwMode="auto">
            <a:xfrm flipH="1">
              <a:off x="2825708" y="3803911"/>
              <a:ext cx="3798665" cy="2644407"/>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72"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3" name="Rectangle 21"/>
          <p:cNvSpPr>
            <a:spLocks/>
          </p:cNvSpPr>
          <p:nvPr/>
        </p:nvSpPr>
        <p:spPr bwMode="auto">
          <a:xfrm>
            <a:off x="8709204" y="544407"/>
            <a:ext cx="2424641" cy="394877"/>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Tenant Organizational Roles</a:t>
            </a:r>
          </a:p>
        </p:txBody>
      </p:sp>
      <p:sp>
        <p:nvSpPr>
          <p:cNvPr id="74" name="Rectangle 21"/>
          <p:cNvSpPr>
            <a:spLocks/>
          </p:cNvSpPr>
          <p:nvPr/>
        </p:nvSpPr>
        <p:spPr bwMode="auto">
          <a:xfrm>
            <a:off x="0" y="3840552"/>
            <a:ext cx="2692386"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Subscription Admin</a:t>
            </a:r>
          </a:p>
        </p:txBody>
      </p:sp>
      <p:sp>
        <p:nvSpPr>
          <p:cNvPr id="76" name="Rectangle 75"/>
          <p:cNvSpPr/>
          <p:nvPr/>
        </p:nvSpPr>
        <p:spPr>
          <a:xfrm>
            <a:off x="360671" y="6497266"/>
            <a:ext cx="1218095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Segoe UI"/>
                <a:ea typeface="+mn-ea"/>
                <a:cs typeface="+mn-cs"/>
              </a:rPr>
              <a:t>Note: Additional Role Based Authentication Control (RBAC) roles can be found </a:t>
            </a:r>
            <a:r>
              <a:rPr kumimoji="0" lang="en-US" sz="1800" b="0" i="0" u="none" strike="noStrike" kern="1200" cap="none" spc="0" normalizeH="0" baseline="0" noProof="0" dirty="0">
                <a:ln>
                  <a:noFill/>
                </a:ln>
                <a:solidFill>
                  <a:srgbClr val="00B0F0"/>
                </a:solidFill>
                <a:effectLst/>
                <a:uLnTx/>
                <a:uFillTx/>
                <a:latin typeface="Segoe UI"/>
                <a:ea typeface="+mn-ea"/>
                <a:cs typeface="+mn-cs"/>
                <a:hlinkClick r:id="rId5"/>
              </a:rPr>
              <a:t>here</a:t>
            </a:r>
            <a:endParaRPr kumimoji="0" lang="en-US" sz="18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D597852-748E-472B-B91C-CBDAD323B4FC}"/>
              </a:ext>
            </a:extLst>
          </p:cNvPr>
          <p:cNvSpPr txBox="1"/>
          <p:nvPr/>
        </p:nvSpPr>
        <p:spPr>
          <a:xfrm rot="19463773">
            <a:off x="3300346" y="3108300"/>
            <a:ext cx="5034579" cy="369332"/>
          </a:xfrm>
          <a:prstGeom prst="rect">
            <a:avLst/>
          </a:prstGeom>
          <a:solidFill>
            <a:srgbClr val="FFFF00"/>
          </a:solidFill>
        </p:spPr>
        <p:txBody>
          <a:bodyPr wrap="square" rtlCol="0">
            <a:spAutoFit/>
          </a:bodyPr>
          <a:lstStyle/>
          <a:p>
            <a:r>
              <a:rPr lang="en-US" dirty="0">
                <a:solidFill>
                  <a:srgbClr val="FF0000"/>
                </a:solidFill>
                <a:highlight>
                  <a:srgbClr val="FFFF00"/>
                </a:highlight>
              </a:rPr>
              <a:t>Need to find Roles for Azure Enterprise </a:t>
            </a:r>
            <a:endParaRPr lang="de-CH" dirty="0">
              <a:solidFill>
                <a:srgbClr val="FF0000"/>
              </a:solidFill>
              <a:highlight>
                <a:srgbClr val="FFFF00"/>
              </a:highlight>
            </a:endParaRPr>
          </a:p>
        </p:txBody>
      </p:sp>
    </p:spTree>
    <p:extLst>
      <p:ext uri="{BB962C8B-B14F-4D97-AF65-F5344CB8AC3E}">
        <p14:creationId xmlns:p14="http://schemas.microsoft.com/office/powerpoint/2010/main" val="63317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2</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RBAC and Resource Lock</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354930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9955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69</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ices4x3">
  <a:themeElements>
    <a:clrScheme name="Custom 27">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277EBB"/>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0.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1.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8.xml><?xml version="1.0" encoding="utf-8"?>
<a:theme xmlns:a="http://schemas.openxmlformats.org/drawingml/2006/main" name="Azure Medium">
  <a:themeElements>
    <a:clrScheme name="Custom 5">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0B0F0"/>
      </a:hlink>
      <a:folHlink>
        <a:srgbClr val="A5A5A5"/>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33A73CC11212D4F9CF445922E5C54C6" ma:contentTypeVersion="34" ma:contentTypeDescription="Create a new document." ma:contentTypeScope="" ma:versionID="8524ccd44fd6f91d98c129e60a45e165">
  <xsd:schema xmlns:xsd="http://www.w3.org/2001/XMLSchema" xmlns:xs="http://www.w3.org/2001/XMLSchema" xmlns:p="http://schemas.microsoft.com/office/2006/metadata/properties" xmlns:ns1="http://schemas.microsoft.com/sharepoint/v3" xmlns:ns2="230e9df3-be65-4c73-a93b-d1236ebd677e" xmlns:ns3="0e35ab2a-0bad-4e08-afd1-ec907182e1d5" xmlns:ns4="3b9b3575-773f-4f44-bdb4-af0b9d75fdc8" targetNamespace="http://schemas.microsoft.com/office/2006/metadata/properties" ma:root="true" ma:fieldsID="a84942ab46511ba8b710abb37ce4b368" ns1:_="" ns2:_="" ns3:_="" ns4:_="">
    <xsd:import namespace="http://schemas.microsoft.com/sharepoint/v3"/>
    <xsd:import namespace="230e9df3-be65-4c73-a93b-d1236ebd677e"/>
    <xsd:import namespace="0e35ab2a-0bad-4e08-afd1-ec907182e1d5"/>
    <xsd:import namespace="3b9b3575-773f-4f44-bdb4-af0b9d75fdc8"/>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e35ab2a-0bad-4e08-afd1-ec907182e1d5"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9b3575-773f-4f44-bdb4-af0b9d75fdc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b9b3575-773f-4f44-bdb4-af0b9d75fdc8" xsi:nil="true"/>
    <_dlc_DocId xmlns="230e9df3-be65-4c73-a93b-d1236ebd677e">CPS005-364506639-10110</_dlc_DocId>
    <_dlc_DocIdUrl xmlns="230e9df3-be65-4c73-a93b-d1236ebd677e">
      <Url>https://microsoft.sharepoint.com/teams/CampusProjectSites005/zvdsddvzos/Security/_layouts/15/DocIdRedir.aspx?ID=CPS005-364506639-10110</Url>
      <Description>CPS005-364506639-10110</Description>
    </_dlc_DocIdUrl>
  </documentManagement>
</p:properties>
</file>

<file path=customXml/itemProps1.xml><?xml version="1.0" encoding="utf-8"?>
<ds:datastoreItem xmlns:ds="http://schemas.openxmlformats.org/officeDocument/2006/customXml" ds:itemID="{A805A4A4-1EC6-461F-9E2B-2AD7A4DD233F}">
  <ds:schemaRefs>
    <ds:schemaRef ds:uri="http://schemas.microsoft.com/sharepoint/events"/>
  </ds:schemaRefs>
</ds:datastoreItem>
</file>

<file path=customXml/itemProps2.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3.xml><?xml version="1.0" encoding="utf-8"?>
<ds:datastoreItem xmlns:ds="http://schemas.openxmlformats.org/officeDocument/2006/customXml" ds:itemID="{CFB44B04-2A00-45C7-BCB9-7F04D51FA9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0e35ab2a-0bad-4e08-afd1-ec907182e1d5"/>
    <ds:schemaRef ds:uri="3b9b3575-773f-4f44-bdb4-af0b9d75fd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6DC45E8-047B-402C-B2BB-472F0072F98B}">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3b9b3575-773f-4f44-bdb4-af0b9d75fdc8"/>
    <ds:schemaRef ds:uri="http://purl.org/dc/terms/"/>
    <ds:schemaRef ds:uri="0e35ab2a-0bad-4e08-afd1-ec907182e1d5"/>
    <ds:schemaRef ds:uri="230e9df3-be65-4c73-a93b-d1236ebd677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377</TotalTime>
  <Words>7752</Words>
  <Application>Microsoft Office PowerPoint</Application>
  <PresentationFormat>Widescreen</PresentationFormat>
  <Paragraphs>1040</Paragraphs>
  <Slides>69</Slides>
  <Notes>49</Notes>
  <HiddenSlides>1</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69</vt:i4>
      </vt:variant>
    </vt:vector>
  </HeadingPairs>
  <TitlesOfParts>
    <vt:vector size="95"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Wingdings</vt:lpstr>
      <vt:lpstr>Services4x3</vt:lpstr>
      <vt:lpstr>1_5-50203_Microsoft_Ignite_Template</vt:lpstr>
      <vt:lpstr>C+E Azure 2018</vt:lpstr>
      <vt:lpstr>5-50091_TR24_BO_CT_Template</vt:lpstr>
      <vt:lpstr>5-50195_Microsoft_Build_Template</vt:lpstr>
      <vt:lpstr>2_WHITE TEMPLATE</vt:lpstr>
      <vt:lpstr>1_WHITE TEMPLATE</vt:lpstr>
      <vt:lpstr>Azure Medium</vt:lpstr>
      <vt:lpstr>3_Services4x3</vt:lpstr>
      <vt:lpstr>1_Services4x3</vt:lpstr>
      <vt:lpstr>1_5-50195_Microsoft_Build_Template</vt:lpstr>
      <vt:lpstr>think-cell Slide</vt:lpstr>
      <vt:lpstr>Azure Governance Overview</vt:lpstr>
      <vt:lpstr>Azure Governance Workshop - Agenda</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PowerPoint Presentation</vt:lpstr>
      <vt:lpstr>Azure Role-Based Access Control (RBAC)</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PowerPoint Presentation</vt:lpstr>
      <vt:lpstr>Introducing Azure Blueprints solution</vt:lpstr>
      <vt:lpstr>How Blueprints work?</vt:lpstr>
      <vt:lpstr>Azure Blueprints</vt:lpstr>
      <vt:lpstr>Customer requested scenarios </vt:lpstr>
      <vt:lpstr>PowerPoint Presentation</vt:lpstr>
      <vt:lpstr>Azure Resource Graph </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Keys to accountability</vt:lpstr>
      <vt:lpstr>Management Groups to organize subscriptions </vt:lpstr>
      <vt:lpstr>Least-privileged RBAC roles </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References </vt:lpstr>
      <vt:lpstr>PowerPoint Presentation</vt:lpstr>
      <vt:lpstr>Module 1 - Azure Governance</vt:lpstr>
      <vt:lpstr>Management groups for enterprises</vt:lpstr>
      <vt:lpstr>How does it work?</vt:lpstr>
      <vt:lpstr>How does it work?</vt:lpstr>
      <vt:lpstr>Enterprise Azure Roles and Portals</vt:lpstr>
      <vt:lpstr>Subscription Setup Methodology</vt:lpstr>
      <vt:lpstr>Department/Account Setup Methodology</vt:lpstr>
      <vt:lpstr>Ensure Connected Subscriptions Are Managed</vt:lpstr>
      <vt:lpstr>PowerPoint Presentation</vt:lpstr>
      <vt:lpstr>PowerPoint Presentation</vt:lpstr>
      <vt:lpstr>Azure Government Roles &amp; Azure Active Directory (AAD) Associations</vt:lpstr>
      <vt:lpstr>Module 1 - Azure Governance</vt:lpstr>
      <vt:lpstr>Azure Role-Based Access Control (RBAC)</vt:lpstr>
      <vt:lpstr>Resource 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Azure Governance</dc:title>
  <dc:creator>João Paulo Ramos</dc:creator>
  <cp:lastModifiedBy>Rob Kuehfus</cp:lastModifiedBy>
  <cp:revision>18</cp:revision>
  <dcterms:created xsi:type="dcterms:W3CDTF">2018-12-10T12:49:33Z</dcterms:created>
  <dcterms:modified xsi:type="dcterms:W3CDTF">2019-04-30T13:13:16Z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joramos@microsoft.com</vt:lpwstr>
  </property>
  <property fmtid="{D5CDD505-2E9C-101B-9397-08002B2CF9AE}" pid="5" name="MSIP_Label_f42aa342-8706-4288-bd11-ebb85995028c_SetDate">
    <vt:lpwstr>2018-12-10T12:54:25.1464204Z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0x010100633A73CC11212D4F9CF445922E5C54C6</vt:lpwstr>
  </property>
  <property fmtid="{D5CDD505-2E9C-101B-9397-08002B2CF9AE}" pid="11" name="_dlc_DocIdItemGuid">
    <vt:lpwstr>ea6a8e88-e55b-4558-a5ad-676f54dbfb9d</vt:lpwstr>
  </property>
</Properties>
</file>